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95" r:id="rId12"/>
    <p:sldId id="267" r:id="rId13"/>
    <p:sldId id="293" r:id="rId14"/>
    <p:sldId id="294" r:id="rId15"/>
    <p:sldId id="266" r:id="rId16"/>
    <p:sldId id="268" r:id="rId17"/>
    <p:sldId id="269" r:id="rId18"/>
    <p:sldId id="270" r:id="rId19"/>
    <p:sldId id="271" r:id="rId20"/>
    <p:sldId id="272" r:id="rId21"/>
    <p:sldId id="273" r:id="rId22"/>
    <p:sldId id="274" r:id="rId23"/>
    <p:sldId id="275" r:id="rId24"/>
    <p:sldId id="276" r:id="rId25"/>
    <p:sldId id="277" r:id="rId26"/>
    <p:sldId id="287" r:id="rId27"/>
    <p:sldId id="278" r:id="rId28"/>
    <p:sldId id="288" r:id="rId29"/>
    <p:sldId id="289" r:id="rId30"/>
    <p:sldId id="279" r:id="rId31"/>
    <p:sldId id="280" r:id="rId32"/>
    <p:sldId id="290" r:id="rId33"/>
    <p:sldId id="282" r:id="rId34"/>
    <p:sldId id="291" r:id="rId35"/>
    <p:sldId id="292" r:id="rId36"/>
    <p:sldId id="281" r:id="rId37"/>
    <p:sldId id="283" r:id="rId38"/>
    <p:sldId id="284" r:id="rId39"/>
    <p:sldId id="285" r:id="rId40"/>
    <p:sldId id="286" r:id="rId41"/>
  </p:sldIdLst>
  <p:sldSz cx="9144000" cy="5143500" type="screen16x9"/>
  <p:notesSz cx="6858000" cy="9144000"/>
  <p:embeddedFontLst>
    <p:embeddedFont>
      <p:font typeface="Roboto"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2DC82C-890D-4A6B-9137-D2913DD18AA1}">
  <a:tblStyle styleId="{032DC82C-890D-4A6B-9137-D2913DD18AA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C37F90B-BCE7-4B96-88DB-4B97BC6BED99}" styleName="Table_1">
    <a:wholeTbl>
      <a:tcTxStyle>
        <a:font>
          <a:latin typeface="Arial"/>
          <a:ea typeface="Arial"/>
          <a:cs typeface="Arial"/>
        </a:font>
        <a:srgbClr val="000000"/>
      </a:tcTxStyle>
      <a:tcStyle>
        <a:tcBdr>
          <a:left>
            <a:ln cap="flat" cmpd="sng">
              <a:solidFill>
                <a:srgbClr val="000000"/>
              </a:solidFill>
              <a:prstDash val="solid"/>
              <a:round/>
              <a:headEnd type="none" w="med" len="med"/>
              <a:tailEnd type="none" w="med" len="med"/>
            </a:ln>
          </a:left>
          <a:right>
            <a:ln cap="flat" cmpd="sng">
              <a:solidFill>
                <a:srgbClr val="000000"/>
              </a:solidFill>
              <a:prstDash val="solid"/>
              <a:round/>
              <a:headEnd type="none" w="med" len="med"/>
              <a:tailEnd type="none" w="med" len="med"/>
            </a:ln>
          </a:right>
          <a:top>
            <a:ln cap="flat" cmpd="sng">
              <a:solidFill>
                <a:srgbClr val="000000"/>
              </a:solidFill>
              <a:prstDash val="solid"/>
              <a:round/>
              <a:headEnd type="none" w="med" len="med"/>
              <a:tailEnd type="none" w="med" len="med"/>
            </a:ln>
          </a:top>
          <a:bottom>
            <a:ln cap="flat" cmpd="sng">
              <a:solidFill>
                <a:srgbClr val="000000"/>
              </a:solidFill>
              <a:prstDash val="solid"/>
              <a:round/>
              <a:headEnd type="none" w="med" len="med"/>
              <a:tailEnd type="none" w="med" len="med"/>
            </a:ln>
          </a:bottom>
          <a:insideH>
            <a:ln cap="flat" cmpd="sng">
              <a:solidFill>
                <a:srgbClr val="000000"/>
              </a:solidFill>
              <a:prstDash val="solid"/>
              <a:round/>
              <a:headEnd type="none" w="med" len="med"/>
              <a:tailEnd type="none" w="med" len="med"/>
            </a:ln>
          </a:insideH>
          <a:insideV>
            <a:ln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6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20027228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84798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rtl="0">
              <a:spcBef>
                <a:spcPts val="0"/>
              </a:spcBef>
              <a:buNone/>
            </a:pPr>
            <a:endParaRPr/>
          </a:p>
        </p:txBody>
      </p:sp>
    </p:spTree>
    <p:extLst>
      <p:ext uri="{BB962C8B-B14F-4D97-AF65-F5344CB8AC3E}">
        <p14:creationId xmlns:p14="http://schemas.microsoft.com/office/powerpoint/2010/main" val="2831337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rtl="0">
              <a:spcBef>
                <a:spcPts val="0"/>
              </a:spcBef>
              <a:buNone/>
            </a:pPr>
            <a:endParaRPr/>
          </a:p>
        </p:txBody>
      </p:sp>
    </p:spTree>
    <p:extLst>
      <p:ext uri="{BB962C8B-B14F-4D97-AF65-F5344CB8AC3E}">
        <p14:creationId xmlns:p14="http://schemas.microsoft.com/office/powerpoint/2010/main" val="770162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a:spcBef>
                <a:spcPts val="0"/>
              </a:spcBef>
              <a:buNone/>
            </a:pPr>
            <a:endParaRPr/>
          </a:p>
        </p:txBody>
      </p:sp>
    </p:spTree>
    <p:extLst>
      <p:ext uri="{BB962C8B-B14F-4D97-AF65-F5344CB8AC3E}">
        <p14:creationId xmlns:p14="http://schemas.microsoft.com/office/powerpoint/2010/main" val="3971898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rtl="0">
              <a:spcBef>
                <a:spcPts val="0"/>
              </a:spcBef>
              <a:buNone/>
            </a:pPr>
            <a:endParaRPr/>
          </a:p>
        </p:txBody>
      </p:sp>
    </p:spTree>
    <p:extLst>
      <p:ext uri="{BB962C8B-B14F-4D97-AF65-F5344CB8AC3E}">
        <p14:creationId xmlns:p14="http://schemas.microsoft.com/office/powerpoint/2010/main" val="3426414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rtl="0">
              <a:spcBef>
                <a:spcPts val="0"/>
              </a:spcBef>
              <a:buNone/>
            </a:pPr>
            <a:endParaRPr/>
          </a:p>
        </p:txBody>
      </p:sp>
    </p:spTree>
    <p:extLst>
      <p:ext uri="{BB962C8B-B14F-4D97-AF65-F5344CB8AC3E}">
        <p14:creationId xmlns:p14="http://schemas.microsoft.com/office/powerpoint/2010/main" val="1706571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rtl="0">
              <a:spcBef>
                <a:spcPts val="0"/>
              </a:spcBef>
              <a:buNone/>
            </a:pPr>
            <a:endParaRPr/>
          </a:p>
        </p:txBody>
      </p:sp>
    </p:spTree>
    <p:extLst>
      <p:ext uri="{BB962C8B-B14F-4D97-AF65-F5344CB8AC3E}">
        <p14:creationId xmlns:p14="http://schemas.microsoft.com/office/powerpoint/2010/main" val="3830633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rtl="0">
              <a:spcBef>
                <a:spcPts val="0"/>
              </a:spcBef>
              <a:buNone/>
            </a:pPr>
            <a:endParaRPr/>
          </a:p>
        </p:txBody>
      </p:sp>
    </p:spTree>
    <p:extLst>
      <p:ext uri="{BB962C8B-B14F-4D97-AF65-F5344CB8AC3E}">
        <p14:creationId xmlns:p14="http://schemas.microsoft.com/office/powerpoint/2010/main" val="2888267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rtl="0">
              <a:spcBef>
                <a:spcPts val="0"/>
              </a:spcBef>
              <a:buNone/>
            </a:pPr>
            <a:endParaRPr/>
          </a:p>
        </p:txBody>
      </p:sp>
    </p:spTree>
    <p:extLst>
      <p:ext uri="{BB962C8B-B14F-4D97-AF65-F5344CB8AC3E}">
        <p14:creationId xmlns:p14="http://schemas.microsoft.com/office/powerpoint/2010/main" val="2401762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37239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When was that </a:t>
            </a:r>
          </a:p>
        </p:txBody>
      </p:sp>
    </p:spTree>
    <p:extLst>
      <p:ext uri="{BB962C8B-B14F-4D97-AF65-F5344CB8AC3E}">
        <p14:creationId xmlns:p14="http://schemas.microsoft.com/office/powerpoint/2010/main" val="2420027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94417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10325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In order to get a detailed observation into the trend of alpha, we build a program to visualize our alpha map.  fig 1, shows the alpha with different A and B in a certain luminance level the x and y axis represent the value of A and B, z axis represent the value of alpha. The marks on the surface of alpha =0 represent the corresponding color region. The fig 2 show the trend of alpha with the increase of luminance for a certain A and B.</a:t>
            </a:r>
          </a:p>
        </p:txBody>
      </p:sp>
    </p:spTree>
    <p:extLst>
      <p:ext uri="{BB962C8B-B14F-4D97-AF65-F5344CB8AC3E}">
        <p14:creationId xmlns:p14="http://schemas.microsoft.com/office/powerpoint/2010/main" val="229012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Here are some of the output images. From the images we find that for most luminance levels, alpha varies a lot within a same color region, so we cannot determine a fixed alpha for a certain color region. And in bist, we observe a decrease of alpha when luminance increase from 0 to 100, so we </a:t>
            </a:r>
            <a:r>
              <a:rPr lang="en" sz="1200"/>
              <a:t> suspect a correlation between the local alpha values and the luminance level</a:t>
            </a:r>
          </a:p>
        </p:txBody>
      </p:sp>
    </p:spTree>
    <p:extLst>
      <p:ext uri="{BB962C8B-B14F-4D97-AF65-F5344CB8AC3E}">
        <p14:creationId xmlns:p14="http://schemas.microsoft.com/office/powerpoint/2010/main" val="1517492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088461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391764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51688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rtl="0">
              <a:spcBef>
                <a:spcPts val="0"/>
              </a:spcBef>
              <a:buNone/>
            </a:pPr>
            <a:endParaRPr/>
          </a:p>
        </p:txBody>
      </p:sp>
    </p:spTree>
    <p:extLst>
      <p:ext uri="{BB962C8B-B14F-4D97-AF65-F5344CB8AC3E}">
        <p14:creationId xmlns:p14="http://schemas.microsoft.com/office/powerpoint/2010/main" val="3145129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00880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01788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rtl="0">
              <a:spcBef>
                <a:spcPts val="0"/>
              </a:spcBef>
              <a:buNone/>
            </a:pPr>
            <a:endParaRPr/>
          </a:p>
        </p:txBody>
      </p:sp>
    </p:spTree>
    <p:extLst>
      <p:ext uri="{BB962C8B-B14F-4D97-AF65-F5344CB8AC3E}">
        <p14:creationId xmlns:p14="http://schemas.microsoft.com/office/powerpoint/2010/main" val="989646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7471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rtl="0">
              <a:spcBef>
                <a:spcPts val="0"/>
              </a:spcBef>
              <a:buNone/>
            </a:pPr>
            <a:endParaRPr/>
          </a:p>
        </p:txBody>
      </p:sp>
    </p:spTree>
    <p:extLst>
      <p:ext uri="{BB962C8B-B14F-4D97-AF65-F5344CB8AC3E}">
        <p14:creationId xmlns:p14="http://schemas.microsoft.com/office/powerpoint/2010/main" val="3535608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77213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91848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956405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17926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023861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592060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089135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The contradiction between the present display and human demand contributes to the generation of HDR images.</a:t>
            </a:r>
          </a:p>
        </p:txBody>
      </p:sp>
    </p:spTree>
    <p:extLst>
      <p:ext uri="{BB962C8B-B14F-4D97-AF65-F5344CB8AC3E}">
        <p14:creationId xmlns:p14="http://schemas.microsoft.com/office/powerpoint/2010/main" val="2325218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99098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075627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828899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27317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500"/>
              </a:spcBef>
              <a:spcAft>
                <a:spcPts val="500"/>
              </a:spcAft>
              <a:buNone/>
            </a:pPr>
            <a:r>
              <a:rPr lang="en" sz="1200">
                <a:highlight>
                  <a:srgbClr val="FFFFFF"/>
                </a:highlight>
                <a:latin typeface="Calibri"/>
                <a:ea typeface="Calibri"/>
                <a:cs typeface="Calibri"/>
                <a:sym typeface="Calibri"/>
              </a:rPr>
              <a:t>iTMO is realized through Expansion Operators (EO), and the general global tone expansion models are based on the luminance part of an image. Since we can’t extract the luminance component directly from the RGB color space, we need to convert the RGB image into another color space to do the tone expansion process.</a:t>
            </a:r>
            <a:r>
              <a:rPr lang="en" sz="1050">
                <a:latin typeface="Calibri"/>
                <a:ea typeface="Calibri"/>
                <a:cs typeface="Calibri"/>
                <a:sym typeface="Calibri"/>
              </a:rPr>
              <a:t>In our project, we will convert the RGB color space into XYZ YCbCr LMS ICtCp 4 different color spaces to see the results.</a:t>
            </a:r>
            <a:r>
              <a:rPr lang="en" sz="1050">
                <a:latin typeface="Roboto"/>
                <a:ea typeface="Roboto"/>
                <a:cs typeface="Roboto"/>
                <a:sym typeface="Roboto"/>
              </a:rPr>
              <a:t> </a:t>
            </a:r>
            <a:r>
              <a:rPr lang="en" sz="1050">
                <a:latin typeface="Calibri"/>
                <a:ea typeface="Calibri"/>
                <a:cs typeface="Calibri"/>
                <a:sym typeface="Calibri"/>
              </a:rPr>
              <a:t>Each conversion has its own method settled by CIE and is presented as follows. </a:t>
            </a:r>
          </a:p>
          <a:p>
            <a:pPr marL="0" lvl="0" indent="0" rtl="0">
              <a:spcBef>
                <a:spcPts val="0"/>
              </a:spcBef>
              <a:buNone/>
            </a:pPr>
            <a:endParaRPr/>
          </a:p>
        </p:txBody>
      </p:sp>
    </p:spTree>
    <p:extLst>
      <p:ext uri="{BB962C8B-B14F-4D97-AF65-F5344CB8AC3E}">
        <p14:creationId xmlns:p14="http://schemas.microsoft.com/office/powerpoint/2010/main" val="3048777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rot="10800000" flipH="1">
              <a:off x="7113588" y="107"/>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wrap="square" lIns="91425" tIns="91425" rIns="91425" bIns="91425" anchor="b" anchorCtr="0"/>
          <a:lstStyle>
            <a:lvl1pPr lvl="0">
              <a:spcBef>
                <a:spcPts val="0"/>
              </a:spcBef>
              <a:buClr>
                <a:schemeClr val="lt1"/>
              </a:buClr>
              <a:buSzPts val="4200"/>
              <a:buNone/>
              <a:defRPr sz="4200">
                <a:solidFill>
                  <a:schemeClr val="lt1"/>
                </a:solidFill>
              </a:defRPr>
            </a:lvl1pPr>
            <a:lvl2pPr lvl="1">
              <a:spcBef>
                <a:spcPts val="0"/>
              </a:spcBef>
              <a:buClr>
                <a:schemeClr val="lt1"/>
              </a:buClr>
              <a:buSzPts val="4200"/>
              <a:buNone/>
              <a:defRPr sz="4200">
                <a:solidFill>
                  <a:schemeClr val="lt1"/>
                </a:solidFill>
              </a:defRPr>
            </a:lvl2pPr>
            <a:lvl3pPr lvl="2">
              <a:spcBef>
                <a:spcPts val="0"/>
              </a:spcBef>
              <a:buClr>
                <a:schemeClr val="lt1"/>
              </a:buClr>
              <a:buSzPts val="4200"/>
              <a:buNone/>
              <a:defRPr sz="4200">
                <a:solidFill>
                  <a:schemeClr val="lt1"/>
                </a:solidFill>
              </a:defRPr>
            </a:lvl3pPr>
            <a:lvl4pPr lvl="3">
              <a:spcBef>
                <a:spcPts val="0"/>
              </a:spcBef>
              <a:buClr>
                <a:schemeClr val="lt1"/>
              </a:buClr>
              <a:buSzPts val="4200"/>
              <a:buNone/>
              <a:defRPr sz="4200">
                <a:solidFill>
                  <a:schemeClr val="lt1"/>
                </a:solidFill>
              </a:defRPr>
            </a:lvl4pPr>
            <a:lvl5pPr lvl="4">
              <a:spcBef>
                <a:spcPts val="0"/>
              </a:spcBef>
              <a:buClr>
                <a:schemeClr val="lt1"/>
              </a:buClr>
              <a:buSzPts val="4200"/>
              <a:buNone/>
              <a:defRPr sz="4200">
                <a:solidFill>
                  <a:schemeClr val="lt1"/>
                </a:solidFill>
              </a:defRPr>
            </a:lvl5pPr>
            <a:lvl6pPr lvl="5">
              <a:spcBef>
                <a:spcPts val="0"/>
              </a:spcBef>
              <a:buClr>
                <a:schemeClr val="lt1"/>
              </a:buClr>
              <a:buSzPts val="4200"/>
              <a:buNone/>
              <a:defRPr sz="4200">
                <a:solidFill>
                  <a:schemeClr val="lt1"/>
                </a:solidFill>
              </a:defRPr>
            </a:lvl6pPr>
            <a:lvl7pPr lvl="6">
              <a:spcBef>
                <a:spcPts val="0"/>
              </a:spcBef>
              <a:buClr>
                <a:schemeClr val="lt1"/>
              </a:buClr>
              <a:buSzPts val="4200"/>
              <a:buNone/>
              <a:defRPr sz="4200">
                <a:solidFill>
                  <a:schemeClr val="lt1"/>
                </a:solidFill>
              </a:defRPr>
            </a:lvl7pPr>
            <a:lvl8pPr lvl="7">
              <a:spcBef>
                <a:spcPts val="0"/>
              </a:spcBef>
              <a:buClr>
                <a:schemeClr val="lt1"/>
              </a:buClr>
              <a:buSzPts val="4200"/>
              <a:buNone/>
              <a:defRPr sz="4200">
                <a:solidFill>
                  <a:schemeClr val="lt1"/>
                </a:solidFill>
              </a:defRPr>
            </a:lvl8pPr>
            <a:lvl9pPr lvl="8">
              <a:spcBef>
                <a:spcPts val="0"/>
              </a:spcBef>
              <a:buClr>
                <a:schemeClr val="lt1"/>
              </a:buClr>
              <a:buSzPts val="4200"/>
              <a:buNone/>
              <a:defRPr sz="4200">
                <a:solidFill>
                  <a:schemeClr val="lt1"/>
                </a:solidFill>
              </a:defRPr>
            </a:lvl9pPr>
          </a:lstStyle>
          <a:p>
            <a:endParaRPr/>
          </a:p>
        </p:txBody>
      </p:sp>
      <p:sp>
        <p:nvSpPr>
          <p:cNvPr id="17" name="Shape 17"/>
          <p:cNvSpPr txBox="1">
            <a:spLocks noGrp="1"/>
          </p:cNvSpPr>
          <p:nvPr>
            <p:ph type="subTitle" idx="1"/>
          </p:nvPr>
        </p:nvSpPr>
        <p:spPr>
          <a:xfrm>
            <a:off x="598088" y="2715913"/>
            <a:ext cx="8222100" cy="432900"/>
          </a:xfrm>
          <a:prstGeom prst="rect">
            <a:avLst/>
          </a:prstGeom>
        </p:spPr>
        <p:txBody>
          <a:bodyPr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70"/>
        <p:cNvGrpSpPr/>
        <p:nvPr/>
      </p:nvGrpSpPr>
      <p:grpSpPr>
        <a:xfrm>
          <a:off x="0" y="0"/>
          <a:ext cx="0" cy="0"/>
          <a:chOff x="0" y="0"/>
          <a:chExt cx="0" cy="0"/>
        </a:xfrm>
      </p:grpSpPr>
      <p:grpSp>
        <p:nvGrpSpPr>
          <p:cNvPr id="71" name="Shape 71"/>
          <p:cNvGrpSpPr/>
          <p:nvPr/>
        </p:nvGrpSpPr>
        <p:grpSpPr>
          <a:xfrm>
            <a:off x="6098378" y="5"/>
            <a:ext cx="3045625" cy="2030570"/>
            <a:chOff x="6098378" y="5"/>
            <a:chExt cx="3045625" cy="2030570"/>
          </a:xfrm>
        </p:grpSpPr>
        <p:sp>
          <p:nvSpPr>
            <p:cNvPr id="72" name="Shape 72"/>
            <p:cNvSpPr/>
            <p:nvPr/>
          </p:nvSpPr>
          <p:spPr>
            <a:xfrm>
              <a:off x="8128803" y="16"/>
              <a:ext cx="1015200" cy="1015200"/>
            </a:xfrm>
            <a:prstGeom prst="rect">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73" name="Shape 73"/>
            <p:cNvSpPr/>
            <p:nvPr/>
          </p:nvSpPr>
          <p:spPr>
            <a:xfrm flipH="1">
              <a:off x="7113463" y="5"/>
              <a:ext cx="1015200" cy="1015200"/>
            </a:xfrm>
            <a:prstGeom prst="rtTriangle">
              <a:avLst/>
            </a:prstGeom>
            <a:solidFill>
              <a:schemeClr val="accent2"/>
            </a:solidFill>
            <a:ln>
              <a:noFill/>
            </a:ln>
          </p:spPr>
          <p:txBody>
            <a:bodyPr wrap="square" lIns="91425" tIns="91425" rIns="91425" bIns="91425" anchor="ctr" anchorCtr="0">
              <a:noAutofit/>
            </a:bodyPr>
            <a:lstStyle/>
            <a:p>
              <a:pPr marL="0" lvl="0" indent="0">
                <a:spcBef>
                  <a:spcPts val="0"/>
                </a:spcBef>
                <a:buNone/>
              </a:pPr>
              <a:endParaRPr/>
            </a:p>
          </p:txBody>
        </p:sp>
        <p:sp>
          <p:nvSpPr>
            <p:cNvPr id="74" name="Shape 74"/>
            <p:cNvSpPr/>
            <p:nvPr/>
          </p:nvSpPr>
          <p:spPr>
            <a:xfrm rot="10800000" flipH="1">
              <a:off x="7113588" y="107"/>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sp>
          <p:nvSpPr>
            <p:cNvPr id="75" name="Shape 75"/>
            <p:cNvSpPr/>
            <p:nvPr/>
          </p:nvSpPr>
          <p:spPr>
            <a:xfrm rot="10800000">
              <a:off x="6098378" y="97"/>
              <a:ext cx="1015200" cy="1015200"/>
            </a:xfrm>
            <a:prstGeom prst="rtTriangle">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76" name="Shape 76"/>
            <p:cNvSpPr/>
            <p:nvPr/>
          </p:nvSpPr>
          <p:spPr>
            <a:xfrm rot="10800000">
              <a:off x="8128789" y="1015375"/>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grpSp>
      <p:sp>
        <p:nvSpPr>
          <p:cNvPr id="77" name="Shape 77"/>
          <p:cNvSpPr txBox="1">
            <a:spLocks noGrp="1"/>
          </p:cNvSpPr>
          <p:nvPr>
            <p:ph type="title"/>
          </p:nvPr>
        </p:nvSpPr>
        <p:spPr>
          <a:xfrm>
            <a:off x="311700" y="1256050"/>
            <a:ext cx="8520600" cy="2030700"/>
          </a:xfrm>
          <a:prstGeom prst="rect">
            <a:avLst/>
          </a:prstGeom>
        </p:spPr>
        <p:txBody>
          <a:bodyPr wrap="square" lIns="91425" tIns="91425" rIns="91425" bIns="91425" anchor="b" anchorCtr="0"/>
          <a:lstStyle>
            <a:lvl1pPr lvl="0" algn="ctr">
              <a:spcBef>
                <a:spcPts val="0"/>
              </a:spcBef>
              <a:buClr>
                <a:schemeClr val="lt1"/>
              </a:buClr>
              <a:buSzPts val="12000"/>
              <a:buNone/>
              <a:defRPr sz="12000">
                <a:solidFill>
                  <a:schemeClr val="lt1"/>
                </a:solidFill>
              </a:defRPr>
            </a:lvl1pPr>
            <a:lvl2pPr lvl="1" algn="ctr">
              <a:spcBef>
                <a:spcPts val="0"/>
              </a:spcBef>
              <a:buClr>
                <a:schemeClr val="lt1"/>
              </a:buClr>
              <a:buSzPts val="12000"/>
              <a:buNone/>
              <a:defRPr sz="12000">
                <a:solidFill>
                  <a:schemeClr val="lt1"/>
                </a:solidFill>
              </a:defRPr>
            </a:lvl2pPr>
            <a:lvl3pPr lvl="2" algn="ctr">
              <a:spcBef>
                <a:spcPts val="0"/>
              </a:spcBef>
              <a:buClr>
                <a:schemeClr val="lt1"/>
              </a:buClr>
              <a:buSzPts val="12000"/>
              <a:buNone/>
              <a:defRPr sz="12000">
                <a:solidFill>
                  <a:schemeClr val="lt1"/>
                </a:solidFill>
              </a:defRPr>
            </a:lvl3pPr>
            <a:lvl4pPr lvl="3" algn="ctr">
              <a:spcBef>
                <a:spcPts val="0"/>
              </a:spcBef>
              <a:buClr>
                <a:schemeClr val="lt1"/>
              </a:buClr>
              <a:buSzPts val="12000"/>
              <a:buNone/>
              <a:defRPr sz="12000">
                <a:solidFill>
                  <a:schemeClr val="lt1"/>
                </a:solidFill>
              </a:defRPr>
            </a:lvl4pPr>
            <a:lvl5pPr lvl="4" algn="ctr">
              <a:spcBef>
                <a:spcPts val="0"/>
              </a:spcBef>
              <a:buClr>
                <a:schemeClr val="lt1"/>
              </a:buClr>
              <a:buSzPts val="12000"/>
              <a:buNone/>
              <a:defRPr sz="12000">
                <a:solidFill>
                  <a:schemeClr val="lt1"/>
                </a:solidFill>
              </a:defRPr>
            </a:lvl5pPr>
            <a:lvl6pPr lvl="5" algn="ctr">
              <a:spcBef>
                <a:spcPts val="0"/>
              </a:spcBef>
              <a:buClr>
                <a:schemeClr val="lt1"/>
              </a:buClr>
              <a:buSzPts val="12000"/>
              <a:buNone/>
              <a:defRPr sz="12000">
                <a:solidFill>
                  <a:schemeClr val="lt1"/>
                </a:solidFill>
              </a:defRPr>
            </a:lvl6pPr>
            <a:lvl7pPr lvl="6" algn="ctr">
              <a:spcBef>
                <a:spcPts val="0"/>
              </a:spcBef>
              <a:buClr>
                <a:schemeClr val="lt1"/>
              </a:buClr>
              <a:buSzPts val="12000"/>
              <a:buNone/>
              <a:defRPr sz="12000">
                <a:solidFill>
                  <a:schemeClr val="lt1"/>
                </a:solidFill>
              </a:defRPr>
            </a:lvl7pPr>
            <a:lvl8pPr lvl="7" algn="ctr">
              <a:spcBef>
                <a:spcPts val="0"/>
              </a:spcBef>
              <a:buClr>
                <a:schemeClr val="lt1"/>
              </a:buClr>
              <a:buSzPts val="12000"/>
              <a:buNone/>
              <a:defRPr sz="12000">
                <a:solidFill>
                  <a:schemeClr val="lt1"/>
                </a:solidFill>
              </a:defRPr>
            </a:lvl8pPr>
            <a:lvl9pPr lvl="8" algn="ctr">
              <a:spcBef>
                <a:spcPts val="0"/>
              </a:spcBef>
              <a:buClr>
                <a:schemeClr val="lt1"/>
              </a:buClr>
              <a:buSzPts val="12000"/>
              <a:buNone/>
              <a:defRPr sz="12000">
                <a:solidFill>
                  <a:schemeClr val="lt1"/>
                </a:solidFill>
              </a:defRPr>
            </a:lvl9pPr>
          </a:lstStyle>
          <a:p>
            <a:endParaRPr/>
          </a:p>
        </p:txBody>
      </p:sp>
      <p:sp>
        <p:nvSpPr>
          <p:cNvPr id="78" name="Shape 78"/>
          <p:cNvSpPr txBox="1">
            <a:spLocks noGrp="1"/>
          </p:cNvSpPr>
          <p:nvPr>
            <p:ph type="body" idx="1"/>
          </p:nvPr>
        </p:nvSpPr>
        <p:spPr>
          <a:xfrm>
            <a:off x="311700" y="3369225"/>
            <a:ext cx="8520600" cy="1281900"/>
          </a:xfrm>
          <a:prstGeom prst="rect">
            <a:avLst/>
          </a:prstGeom>
        </p:spPr>
        <p:txBody>
          <a:bodyPr wrap="square" lIns="91425" tIns="91425" rIns="91425" bIns="91425" anchor="t" anchorCtr="0"/>
          <a:lstStyle>
            <a:lvl1pPr lvl="0" algn="ctr">
              <a:spcBef>
                <a:spcPts val="0"/>
              </a:spcBef>
              <a:buClr>
                <a:schemeClr val="lt1"/>
              </a:buClr>
              <a:buSzPts val="1800"/>
              <a:buChar char="●"/>
              <a:defRPr>
                <a:solidFill>
                  <a:schemeClr val="lt1"/>
                </a:solidFill>
              </a:defRPr>
            </a:lvl1pPr>
            <a:lvl2pPr lvl="1" algn="ctr">
              <a:spcBef>
                <a:spcPts val="0"/>
              </a:spcBef>
              <a:buClr>
                <a:schemeClr val="lt1"/>
              </a:buClr>
              <a:buSzPts val="1400"/>
              <a:buChar char="○"/>
              <a:defRPr>
                <a:solidFill>
                  <a:schemeClr val="lt1"/>
                </a:solidFill>
              </a:defRPr>
            </a:lvl2pPr>
            <a:lvl3pPr lvl="2" algn="ctr">
              <a:spcBef>
                <a:spcPts val="0"/>
              </a:spcBef>
              <a:buClr>
                <a:schemeClr val="lt1"/>
              </a:buClr>
              <a:buSzPts val="1400"/>
              <a:buChar char="■"/>
              <a:defRPr>
                <a:solidFill>
                  <a:schemeClr val="lt1"/>
                </a:solidFill>
              </a:defRPr>
            </a:lvl3pPr>
            <a:lvl4pPr lvl="3" algn="ctr">
              <a:spcBef>
                <a:spcPts val="0"/>
              </a:spcBef>
              <a:buClr>
                <a:schemeClr val="lt1"/>
              </a:buClr>
              <a:buSzPts val="1400"/>
              <a:buChar char="●"/>
              <a:defRPr>
                <a:solidFill>
                  <a:schemeClr val="lt1"/>
                </a:solidFill>
              </a:defRPr>
            </a:lvl4pPr>
            <a:lvl5pPr lvl="4" algn="ctr">
              <a:spcBef>
                <a:spcPts val="0"/>
              </a:spcBef>
              <a:buClr>
                <a:schemeClr val="lt1"/>
              </a:buClr>
              <a:buSzPts val="1400"/>
              <a:buChar char="○"/>
              <a:defRPr>
                <a:solidFill>
                  <a:schemeClr val="lt1"/>
                </a:solidFill>
              </a:defRPr>
            </a:lvl5pPr>
            <a:lvl6pPr lvl="5" algn="ctr">
              <a:spcBef>
                <a:spcPts val="0"/>
              </a:spcBef>
              <a:buClr>
                <a:schemeClr val="lt1"/>
              </a:buClr>
              <a:buSzPts val="1400"/>
              <a:buChar char="■"/>
              <a:defRPr>
                <a:solidFill>
                  <a:schemeClr val="lt1"/>
                </a:solidFill>
              </a:defRPr>
            </a:lvl6pPr>
            <a:lvl7pPr lvl="6" algn="ctr">
              <a:spcBef>
                <a:spcPts val="0"/>
              </a:spcBef>
              <a:buClr>
                <a:schemeClr val="lt1"/>
              </a:buClr>
              <a:buSzPts val="1400"/>
              <a:buChar char="●"/>
              <a:defRPr>
                <a:solidFill>
                  <a:schemeClr val="lt1"/>
                </a:solidFill>
              </a:defRPr>
            </a:lvl7pPr>
            <a:lvl8pPr lvl="7" algn="ctr">
              <a:spcBef>
                <a:spcPts val="0"/>
              </a:spcBef>
              <a:buClr>
                <a:schemeClr val="lt1"/>
              </a:buClr>
              <a:buSzPts val="1400"/>
              <a:buChar char="○"/>
              <a:defRPr>
                <a:solidFill>
                  <a:schemeClr val="lt1"/>
                </a:solidFill>
              </a:defRPr>
            </a:lvl8pPr>
            <a:lvl9pPr lvl="8" algn="ctr">
              <a:spcBef>
                <a:spcPts val="0"/>
              </a:spcBef>
              <a:buClr>
                <a:schemeClr val="lt1"/>
              </a:buClr>
              <a:buSzPts val="1400"/>
              <a:buChar char="■"/>
              <a:defRPr>
                <a:solidFill>
                  <a:schemeClr val="lt1"/>
                </a:solidFill>
              </a:defRPr>
            </a:lvl9pPr>
          </a:lstStyle>
          <a:p>
            <a:endParaRPr/>
          </a:p>
        </p:txBody>
      </p:sp>
      <p:sp>
        <p:nvSpPr>
          <p:cNvPr id="79" name="Shape 79"/>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wrap="square" lIns="91425" tIns="91425" rIns="91425" bIns="91425" anchor="ctr" anchorCtr="0">
              <a:noAutofit/>
            </a:bodyPr>
            <a:lstStyle/>
            <a:p>
              <a:pPr marL="0" lvl="0" indent="0">
                <a:spcBef>
                  <a:spcPts val="0"/>
                </a:spcBef>
                <a:buNone/>
              </a:pPr>
              <a:endParaRPr/>
            </a:p>
          </p:txBody>
        </p:sp>
        <p:sp>
          <p:nvSpPr>
            <p:cNvPr id="23" name="Shape 23"/>
            <p:cNvSpPr/>
            <p:nvPr/>
          </p:nvSpPr>
          <p:spPr>
            <a:xfrm rot="10800000" flipH="1">
              <a:off x="7113588" y="107"/>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wrap="square" lIns="91425" tIns="91425" rIns="91425" bIns="91425" anchor="ctr" anchorCtr="0">
              <a:noAutofit/>
            </a:bodyPr>
            <a:lstStyle/>
            <a:p>
              <a:pPr marL="0" lvl="0" indent="0">
                <a:spcBef>
                  <a:spcPts val="0"/>
                </a:spcBef>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wrap="square" lIns="91425" tIns="91425" rIns="91425" bIns="91425" anchor="ctr" anchorCtr="0"/>
          <a:lstStyle>
            <a:lvl1pPr lvl="0">
              <a:spcBef>
                <a:spcPts val="0"/>
              </a:spcBef>
              <a:buClr>
                <a:schemeClr val="lt1"/>
              </a:buClr>
              <a:buSzPts val="4200"/>
              <a:buNone/>
              <a:defRPr sz="4200">
                <a:solidFill>
                  <a:schemeClr val="lt1"/>
                </a:solidFill>
              </a:defRPr>
            </a:lvl1pPr>
            <a:lvl2pPr lvl="1">
              <a:spcBef>
                <a:spcPts val="0"/>
              </a:spcBef>
              <a:buClr>
                <a:schemeClr val="lt1"/>
              </a:buClr>
              <a:buSzPts val="4200"/>
              <a:buNone/>
              <a:defRPr sz="4200">
                <a:solidFill>
                  <a:schemeClr val="lt1"/>
                </a:solidFill>
              </a:defRPr>
            </a:lvl2pPr>
            <a:lvl3pPr lvl="2">
              <a:spcBef>
                <a:spcPts val="0"/>
              </a:spcBef>
              <a:buClr>
                <a:schemeClr val="lt1"/>
              </a:buClr>
              <a:buSzPts val="4200"/>
              <a:buNone/>
              <a:defRPr sz="4200">
                <a:solidFill>
                  <a:schemeClr val="lt1"/>
                </a:solidFill>
              </a:defRPr>
            </a:lvl3pPr>
            <a:lvl4pPr lvl="3">
              <a:spcBef>
                <a:spcPts val="0"/>
              </a:spcBef>
              <a:buClr>
                <a:schemeClr val="lt1"/>
              </a:buClr>
              <a:buSzPts val="4200"/>
              <a:buNone/>
              <a:defRPr sz="4200">
                <a:solidFill>
                  <a:schemeClr val="lt1"/>
                </a:solidFill>
              </a:defRPr>
            </a:lvl4pPr>
            <a:lvl5pPr lvl="4">
              <a:spcBef>
                <a:spcPts val="0"/>
              </a:spcBef>
              <a:buClr>
                <a:schemeClr val="lt1"/>
              </a:buClr>
              <a:buSzPts val="4200"/>
              <a:buNone/>
              <a:defRPr sz="4200">
                <a:solidFill>
                  <a:schemeClr val="lt1"/>
                </a:solidFill>
              </a:defRPr>
            </a:lvl5pPr>
            <a:lvl6pPr lvl="5">
              <a:spcBef>
                <a:spcPts val="0"/>
              </a:spcBef>
              <a:buClr>
                <a:schemeClr val="lt1"/>
              </a:buClr>
              <a:buSzPts val="4200"/>
              <a:buNone/>
              <a:defRPr sz="4200">
                <a:solidFill>
                  <a:schemeClr val="lt1"/>
                </a:solidFill>
              </a:defRPr>
            </a:lvl6pPr>
            <a:lvl7pPr lvl="6">
              <a:spcBef>
                <a:spcPts val="0"/>
              </a:spcBef>
              <a:buClr>
                <a:schemeClr val="lt1"/>
              </a:buClr>
              <a:buSzPts val="4200"/>
              <a:buNone/>
              <a:defRPr sz="4200">
                <a:solidFill>
                  <a:schemeClr val="lt1"/>
                </a:solidFill>
              </a:defRPr>
            </a:lvl7pPr>
            <a:lvl8pPr lvl="7">
              <a:spcBef>
                <a:spcPts val="0"/>
              </a:spcBef>
              <a:buClr>
                <a:schemeClr val="lt1"/>
              </a:buClr>
              <a:buSzPts val="4200"/>
              <a:buNone/>
              <a:defRPr sz="4200">
                <a:solidFill>
                  <a:schemeClr val="lt1"/>
                </a:solidFill>
              </a:defRPr>
            </a:lvl8pPr>
            <a:lvl9pPr lvl="8">
              <a:spcBef>
                <a:spcPts val="0"/>
              </a:spcBef>
              <a:buClr>
                <a:schemeClr val="lt1"/>
              </a:buClr>
              <a:buSzPts val="4200"/>
              <a:buNone/>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sp>
          <p:nvSpPr>
            <p:cNvPr id="31" name="Shape 31"/>
            <p:cNvSpPr/>
            <p:nvPr/>
          </p:nvSpPr>
          <p:spPr>
            <a:xfrm flipH="1">
              <a:off x="6181163" y="3903669"/>
              <a:ext cx="989100" cy="987900"/>
            </a:xfrm>
            <a:prstGeom prst="rtTriangle">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sp>
          <p:nvSpPr>
            <p:cNvPr id="32" name="Shape 32"/>
            <p:cNvSpPr/>
            <p:nvPr/>
          </p:nvSpPr>
          <p:spPr>
            <a:xfrm>
              <a:off x="7170274" y="3903669"/>
              <a:ext cx="989100" cy="987900"/>
            </a:xfrm>
            <a:prstGeom prst="rect">
              <a:avLst/>
            </a:prstGeom>
            <a:solidFill>
              <a:schemeClr val="accent4"/>
            </a:solidFill>
            <a:ln>
              <a:noFill/>
            </a:ln>
          </p:spPr>
          <p:txBody>
            <a:bodyPr wrap="square" lIns="91425" tIns="91425" rIns="91425" bIns="91425" anchor="ctr" anchorCtr="0">
              <a:noAutofit/>
            </a:bodyPr>
            <a:lstStyle/>
            <a:p>
              <a:pPr marL="0" lvl="0" indent="0">
                <a:spcBef>
                  <a:spcPts val="0"/>
                </a:spcBef>
                <a:buNone/>
              </a:pP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34" name="Shape 34"/>
            <p:cNvSpPr/>
            <p:nvPr/>
          </p:nvSpPr>
          <p:spPr>
            <a:xfrm>
              <a:off x="0" y="4891594"/>
              <a:ext cx="9144000" cy="2520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35" name="Shape 35"/>
          <p:cNvSpPr txBox="1">
            <a:spLocks noGrp="1"/>
          </p:cNvSpPr>
          <p:nvPr>
            <p:ph type="title"/>
          </p:nvPr>
        </p:nvSpPr>
        <p:spPr>
          <a:xfrm>
            <a:off x="311700" y="410000"/>
            <a:ext cx="8520600" cy="6078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
        <p:nvSpPr>
          <p:cNvPr id="38" name="Shape 38"/>
          <p:cNvSpPr txBox="1"/>
          <p:nvPr/>
        </p:nvSpPr>
        <p:spPr>
          <a:xfrm>
            <a:off x="411000" y="4852625"/>
            <a:ext cx="4973400" cy="580200"/>
          </a:xfrm>
          <a:prstGeom prst="rect">
            <a:avLst/>
          </a:prstGeom>
          <a:noFill/>
          <a:ln>
            <a:noFill/>
          </a:ln>
        </p:spPr>
        <p:txBody>
          <a:bodyPr wrap="square" lIns="91425" tIns="91425" rIns="91425" bIns="91425" anchor="t" anchorCtr="0">
            <a:noAutofit/>
          </a:bodyPr>
          <a:lstStyle/>
          <a:p>
            <a:pPr marL="0" lvl="0" indent="0">
              <a:spcBef>
                <a:spcPts val="0"/>
              </a:spcBef>
              <a:buNone/>
            </a:pPr>
            <a:r>
              <a:rPr lang="en" sz="800">
                <a:solidFill>
                  <a:srgbClr val="FFFFFF"/>
                </a:solidFill>
              </a:rPr>
              <a:t>EECE541 Project Proposal - Colour Correction for iTMOs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311700" y="410000"/>
            <a:ext cx="8520600" cy="6078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41" name="Shape 41"/>
          <p:cNvSpPr txBox="1">
            <a:spLocks noGrp="1"/>
          </p:cNvSpPr>
          <p:nvPr>
            <p:ph type="body" idx="1"/>
          </p:nvPr>
        </p:nvSpPr>
        <p:spPr>
          <a:xfrm>
            <a:off x="311700" y="1229975"/>
            <a:ext cx="3999900" cy="33390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42" name="Shape 42"/>
          <p:cNvSpPr txBox="1">
            <a:spLocks noGrp="1"/>
          </p:cNvSpPr>
          <p:nvPr>
            <p:ph type="body" idx="2"/>
          </p:nvPr>
        </p:nvSpPr>
        <p:spPr>
          <a:xfrm>
            <a:off x="4832400" y="1229975"/>
            <a:ext cx="3999900" cy="33390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43" name="Shape 43"/>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410000"/>
            <a:ext cx="8520600" cy="6078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46" name="Shape 46"/>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49" name="Shape 49"/>
          <p:cNvSpPr txBox="1">
            <a:spLocks noGrp="1"/>
          </p:cNvSpPr>
          <p:nvPr>
            <p:ph type="body" idx="1"/>
          </p:nvPr>
        </p:nvSpPr>
        <p:spPr>
          <a:xfrm>
            <a:off x="311700" y="1465804"/>
            <a:ext cx="2808000" cy="31032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50" name="Shape 50"/>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1"/>
        <p:cNvGrpSpPr/>
        <p:nvPr/>
      </p:nvGrpSpPr>
      <p:grpSpPr>
        <a:xfrm>
          <a:off x="0" y="0"/>
          <a:ext cx="0" cy="0"/>
          <a:chOff x="0" y="0"/>
          <a:chExt cx="0" cy="0"/>
        </a:xfrm>
      </p:grpSpPr>
      <p:grpSp>
        <p:nvGrpSpPr>
          <p:cNvPr id="52" name="Shape 52"/>
          <p:cNvGrpSpPr/>
          <p:nvPr/>
        </p:nvGrpSpPr>
        <p:grpSpPr>
          <a:xfrm>
            <a:off x="6098378" y="5"/>
            <a:ext cx="3045625" cy="2030570"/>
            <a:chOff x="6098378" y="5"/>
            <a:chExt cx="3045625" cy="2030570"/>
          </a:xfrm>
        </p:grpSpPr>
        <p:sp>
          <p:nvSpPr>
            <p:cNvPr id="53" name="Shape 53"/>
            <p:cNvSpPr/>
            <p:nvPr/>
          </p:nvSpPr>
          <p:spPr>
            <a:xfrm>
              <a:off x="8128803" y="16"/>
              <a:ext cx="1015200" cy="1015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54" name="Shape 54"/>
            <p:cNvSpPr/>
            <p:nvPr/>
          </p:nvSpPr>
          <p:spPr>
            <a:xfrm flipH="1">
              <a:off x="7113463" y="5"/>
              <a:ext cx="1015200" cy="1015200"/>
            </a:xfrm>
            <a:prstGeom prst="rtTriangle">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sp>
          <p:nvSpPr>
            <p:cNvPr id="55" name="Shape 55"/>
            <p:cNvSpPr/>
            <p:nvPr/>
          </p:nvSpPr>
          <p:spPr>
            <a:xfrm rot="10800000" flipH="1">
              <a:off x="7113588" y="107"/>
              <a:ext cx="1015200" cy="1015200"/>
            </a:xfrm>
            <a:prstGeom prst="rtTriangle">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56" name="Shape 56"/>
            <p:cNvSpPr/>
            <p:nvPr/>
          </p:nvSpPr>
          <p:spPr>
            <a:xfrm rot="10800000">
              <a:off x="6098378" y="97"/>
              <a:ext cx="1015200" cy="1015200"/>
            </a:xfrm>
            <a:prstGeom prst="rtTriangle">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sp>
          <p:nvSpPr>
            <p:cNvPr id="57" name="Shape 57"/>
            <p:cNvSpPr/>
            <p:nvPr/>
          </p:nvSpPr>
          <p:spPr>
            <a:xfrm rot="10800000">
              <a:off x="8128789" y="1015375"/>
              <a:ext cx="1015200" cy="1015200"/>
            </a:xfrm>
            <a:prstGeom prst="rtTriangle">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grpSp>
      <p:sp>
        <p:nvSpPr>
          <p:cNvPr id="58" name="Shape 58"/>
          <p:cNvSpPr txBox="1">
            <a:spLocks noGrp="1"/>
          </p:cNvSpPr>
          <p:nvPr>
            <p:ph type="title"/>
          </p:nvPr>
        </p:nvSpPr>
        <p:spPr>
          <a:xfrm>
            <a:off x="490250" y="526350"/>
            <a:ext cx="5618700" cy="4090800"/>
          </a:xfrm>
          <a:prstGeom prst="rect">
            <a:avLst/>
          </a:prstGeom>
        </p:spPr>
        <p:txBody>
          <a:bodyPr wrap="square" lIns="91425" tIns="91425" rIns="91425" bIns="91425" anchor="ctr" anchorCtr="0"/>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a:endParaRPr/>
          </a:p>
        </p:txBody>
      </p:sp>
      <p:sp>
        <p:nvSpPr>
          <p:cNvPr id="59" name="Shape 59"/>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0"/>
        <p:cNvGrpSpPr/>
        <p:nvPr/>
      </p:nvGrpSpPr>
      <p:grpSpPr>
        <a:xfrm>
          <a:off x="0" y="0"/>
          <a:ext cx="0" cy="0"/>
          <a:chOff x="0" y="0"/>
          <a:chExt cx="0" cy="0"/>
        </a:xfrm>
      </p:grpSpPr>
      <p:sp>
        <p:nvSpPr>
          <p:cNvPr id="61" name="Shape 61"/>
          <p:cNvSpPr/>
          <p:nvPr/>
        </p:nvSpPr>
        <p:spPr>
          <a:xfrm>
            <a:off x="4572000" y="-175"/>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cxnSp>
        <p:nvCxnSpPr>
          <p:cNvPr id="62" name="Shape 62"/>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3" name="Shape 63"/>
          <p:cNvSpPr txBox="1">
            <a:spLocks noGrp="1"/>
          </p:cNvSpPr>
          <p:nvPr>
            <p:ph type="title"/>
          </p:nvPr>
        </p:nvSpPr>
        <p:spPr>
          <a:xfrm>
            <a:off x="265500" y="1151100"/>
            <a:ext cx="4045200" cy="15645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64" name="Shape 64"/>
          <p:cNvSpPr txBox="1">
            <a:spLocks noGrp="1"/>
          </p:cNvSpPr>
          <p:nvPr>
            <p:ph type="subTitle" idx="1"/>
          </p:nvPr>
        </p:nvSpPr>
        <p:spPr>
          <a:xfrm>
            <a:off x="265500" y="2769001"/>
            <a:ext cx="4045200" cy="12693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5" name="Shape 65"/>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a:endParaRPr/>
          </a:p>
        </p:txBody>
      </p:sp>
      <p:sp>
        <p:nvSpPr>
          <p:cNvPr id="66" name="Shape 66"/>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319500" y="4230575"/>
            <a:ext cx="5998800" cy="5988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69" name="Shape 69"/>
          <p:cNvSpPr txBox="1">
            <a:spLocks noGrp="1"/>
          </p:cNvSpPr>
          <p:nvPr>
            <p:ph type="sldNum" idx="12"/>
          </p:nvPr>
        </p:nvSpPr>
        <p:spPr>
          <a:xfrm>
            <a:off x="8460431" y="4651190"/>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wrap="square" lIns="91425" tIns="91425" rIns="91425" bIns="91425" anchor="t" anchorCtr="0"/>
          <a:lstStyle>
            <a:lvl1pPr lvl="0">
              <a:spcBef>
                <a:spcPts val="0"/>
              </a:spcBef>
              <a:buClr>
                <a:schemeClr val="dk1"/>
              </a:buClr>
              <a:buSzPts val="3000"/>
              <a:buFont typeface="Roboto"/>
              <a:buNone/>
              <a:defRPr sz="3000">
                <a:solidFill>
                  <a:schemeClr val="dk1"/>
                </a:solidFill>
                <a:latin typeface="Roboto"/>
                <a:ea typeface="Roboto"/>
                <a:cs typeface="Roboto"/>
                <a:sym typeface="Roboto"/>
              </a:defRPr>
            </a:lvl1pPr>
            <a:lvl2pPr lvl="1">
              <a:spcBef>
                <a:spcPts val="0"/>
              </a:spcBef>
              <a:buClr>
                <a:schemeClr val="dk1"/>
              </a:buClr>
              <a:buSzPts val="3000"/>
              <a:buFont typeface="Roboto"/>
              <a:buNone/>
              <a:defRPr sz="3000">
                <a:solidFill>
                  <a:schemeClr val="dk1"/>
                </a:solidFill>
                <a:latin typeface="Roboto"/>
                <a:ea typeface="Roboto"/>
                <a:cs typeface="Roboto"/>
                <a:sym typeface="Roboto"/>
              </a:defRPr>
            </a:lvl2pPr>
            <a:lvl3pPr lvl="2">
              <a:spcBef>
                <a:spcPts val="0"/>
              </a:spcBef>
              <a:buClr>
                <a:schemeClr val="dk1"/>
              </a:buClr>
              <a:buSzPts val="3000"/>
              <a:buFont typeface="Roboto"/>
              <a:buNone/>
              <a:defRPr sz="3000">
                <a:solidFill>
                  <a:schemeClr val="dk1"/>
                </a:solidFill>
                <a:latin typeface="Roboto"/>
                <a:ea typeface="Roboto"/>
                <a:cs typeface="Roboto"/>
                <a:sym typeface="Roboto"/>
              </a:defRPr>
            </a:lvl3pPr>
            <a:lvl4pPr lvl="3">
              <a:spcBef>
                <a:spcPts val="0"/>
              </a:spcBef>
              <a:buClr>
                <a:schemeClr val="dk1"/>
              </a:buClr>
              <a:buSzPts val="3000"/>
              <a:buFont typeface="Roboto"/>
              <a:buNone/>
              <a:defRPr sz="3000">
                <a:solidFill>
                  <a:schemeClr val="dk1"/>
                </a:solidFill>
                <a:latin typeface="Roboto"/>
                <a:ea typeface="Roboto"/>
                <a:cs typeface="Roboto"/>
                <a:sym typeface="Roboto"/>
              </a:defRPr>
            </a:lvl4pPr>
            <a:lvl5pPr lvl="4">
              <a:spcBef>
                <a:spcPts val="0"/>
              </a:spcBef>
              <a:buClr>
                <a:schemeClr val="dk1"/>
              </a:buClr>
              <a:buSzPts val="3000"/>
              <a:buFont typeface="Roboto"/>
              <a:buNone/>
              <a:defRPr sz="3000">
                <a:solidFill>
                  <a:schemeClr val="dk1"/>
                </a:solidFill>
                <a:latin typeface="Roboto"/>
                <a:ea typeface="Roboto"/>
                <a:cs typeface="Roboto"/>
                <a:sym typeface="Roboto"/>
              </a:defRPr>
            </a:lvl5pPr>
            <a:lvl6pPr lvl="5">
              <a:spcBef>
                <a:spcPts val="0"/>
              </a:spcBef>
              <a:buClr>
                <a:schemeClr val="dk1"/>
              </a:buClr>
              <a:buSzPts val="3000"/>
              <a:buFont typeface="Roboto"/>
              <a:buNone/>
              <a:defRPr sz="3000">
                <a:solidFill>
                  <a:schemeClr val="dk1"/>
                </a:solidFill>
                <a:latin typeface="Roboto"/>
                <a:ea typeface="Roboto"/>
                <a:cs typeface="Roboto"/>
                <a:sym typeface="Roboto"/>
              </a:defRPr>
            </a:lvl6pPr>
            <a:lvl7pPr lvl="6">
              <a:spcBef>
                <a:spcPts val="0"/>
              </a:spcBef>
              <a:buClr>
                <a:schemeClr val="dk1"/>
              </a:buClr>
              <a:buSzPts val="3000"/>
              <a:buFont typeface="Roboto"/>
              <a:buNone/>
              <a:defRPr sz="3000">
                <a:solidFill>
                  <a:schemeClr val="dk1"/>
                </a:solidFill>
                <a:latin typeface="Roboto"/>
                <a:ea typeface="Roboto"/>
                <a:cs typeface="Roboto"/>
                <a:sym typeface="Roboto"/>
              </a:defRPr>
            </a:lvl7pPr>
            <a:lvl8pPr lvl="7">
              <a:spcBef>
                <a:spcPts val="0"/>
              </a:spcBef>
              <a:buClr>
                <a:schemeClr val="dk1"/>
              </a:buClr>
              <a:buSzPts val="3000"/>
              <a:buFont typeface="Roboto"/>
              <a:buNone/>
              <a:defRPr sz="3000">
                <a:solidFill>
                  <a:schemeClr val="dk1"/>
                </a:solidFill>
                <a:latin typeface="Roboto"/>
                <a:ea typeface="Roboto"/>
                <a:cs typeface="Roboto"/>
                <a:sym typeface="Roboto"/>
              </a:defRPr>
            </a:lvl8pPr>
            <a:lvl9pPr lvl="8">
              <a:spcBef>
                <a:spcPts val="0"/>
              </a:spcBef>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Font typeface="Roboto"/>
              <a:buChar char="●"/>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lt1"/>
                </a:solidFill>
                <a:latin typeface="Roboto"/>
                <a:ea typeface="Roboto"/>
                <a:cs typeface="Roboto"/>
                <a:sym typeface="Roboto"/>
              </a:rPr>
              <a:t>‹#›</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598100" y="1105522"/>
            <a:ext cx="8222100" cy="838800"/>
          </a:xfrm>
          <a:prstGeom prst="rect">
            <a:avLst/>
          </a:prstGeom>
        </p:spPr>
        <p:txBody>
          <a:bodyPr wrap="square" lIns="91425" tIns="91425" rIns="91425" bIns="91425" anchor="b" anchorCtr="0">
            <a:noAutofit/>
          </a:bodyPr>
          <a:lstStyle/>
          <a:p>
            <a:pPr marL="0" lvl="0" indent="0">
              <a:spcBef>
                <a:spcPts val="0"/>
              </a:spcBef>
              <a:buNone/>
            </a:pPr>
            <a:r>
              <a:rPr lang="en" sz="2800" dirty="0"/>
              <a:t>EECE541 Report Presentation</a:t>
            </a:r>
          </a:p>
        </p:txBody>
      </p:sp>
      <p:sp>
        <p:nvSpPr>
          <p:cNvPr id="87" name="Shape 87"/>
          <p:cNvSpPr txBox="1">
            <a:spLocks noGrp="1"/>
          </p:cNvSpPr>
          <p:nvPr>
            <p:ph type="subTitle" idx="1"/>
          </p:nvPr>
        </p:nvSpPr>
        <p:spPr>
          <a:xfrm>
            <a:off x="598088" y="1897838"/>
            <a:ext cx="8222100" cy="432900"/>
          </a:xfrm>
          <a:prstGeom prst="rect">
            <a:avLst/>
          </a:prstGeom>
        </p:spPr>
        <p:txBody>
          <a:bodyPr wrap="square" lIns="91425" tIns="91425" rIns="91425" bIns="91425" anchor="t" anchorCtr="0">
            <a:noAutofit/>
          </a:bodyPr>
          <a:lstStyle/>
          <a:p>
            <a:pPr marL="0" lvl="0" indent="0">
              <a:spcBef>
                <a:spcPts val="0"/>
              </a:spcBef>
              <a:buNone/>
            </a:pPr>
            <a:r>
              <a:rPr lang="en" sz="4000"/>
              <a:t>Colour Correction for iTMOs</a:t>
            </a:r>
          </a:p>
        </p:txBody>
      </p:sp>
      <p:sp>
        <p:nvSpPr>
          <p:cNvPr id="88" name="Shape 88"/>
          <p:cNvSpPr txBox="1">
            <a:spLocks noGrp="1"/>
          </p:cNvSpPr>
          <p:nvPr>
            <p:ph type="subTitle" idx="1"/>
          </p:nvPr>
        </p:nvSpPr>
        <p:spPr>
          <a:xfrm>
            <a:off x="598100" y="2980434"/>
            <a:ext cx="8222100" cy="1549200"/>
          </a:xfrm>
          <a:prstGeom prst="rect">
            <a:avLst/>
          </a:prstGeom>
        </p:spPr>
        <p:txBody>
          <a:bodyPr wrap="square" lIns="91425" tIns="91425" rIns="91425" bIns="91425" anchor="t" anchorCtr="0">
            <a:noAutofit/>
          </a:bodyPr>
          <a:lstStyle/>
          <a:p>
            <a:pPr marL="0" lvl="0" indent="0" rtl="0">
              <a:lnSpc>
                <a:spcPct val="130000"/>
              </a:lnSpc>
              <a:spcBef>
                <a:spcPts val="0"/>
              </a:spcBef>
              <a:buNone/>
            </a:pPr>
            <a:r>
              <a:rPr lang="en" sz="2000">
                <a:solidFill>
                  <a:srgbClr val="FFFFFF"/>
                </a:solidFill>
              </a:rPr>
              <a:t>An, Siqi   |   Chan, Benny  |  Liu, Liming  |  Wang, Zhen</a:t>
            </a:r>
          </a:p>
          <a:p>
            <a:pPr marL="0" lvl="0" indent="0" rtl="0">
              <a:lnSpc>
                <a:spcPct val="130000"/>
              </a:lnSpc>
              <a:spcBef>
                <a:spcPts val="0"/>
              </a:spcBef>
              <a:buNone/>
            </a:pPr>
            <a:endParaRPr sz="1200" b="1">
              <a:solidFill>
                <a:srgbClr val="FFFFFF"/>
              </a:solidFill>
            </a:endParaRPr>
          </a:p>
          <a:p>
            <a:pPr marL="0" lvl="0" indent="0" rtl="0">
              <a:lnSpc>
                <a:spcPct val="130000"/>
              </a:lnSpc>
              <a:spcBef>
                <a:spcPts val="0"/>
              </a:spcBef>
              <a:buNone/>
            </a:pPr>
            <a:r>
              <a:rPr lang="en" sz="1800">
                <a:solidFill>
                  <a:srgbClr val="FFFFFF"/>
                </a:solidFill>
              </a:rPr>
              <a:t>2017-12-15</a:t>
            </a:r>
          </a:p>
        </p:txBody>
      </p:sp>
      <p:cxnSp>
        <p:nvCxnSpPr>
          <p:cNvPr id="89" name="Shape 89"/>
          <p:cNvCxnSpPr/>
          <p:nvPr/>
        </p:nvCxnSpPr>
        <p:spPr>
          <a:xfrm>
            <a:off x="650850" y="2777575"/>
            <a:ext cx="7385100" cy="0"/>
          </a:xfrm>
          <a:prstGeom prst="straightConnector1">
            <a:avLst/>
          </a:prstGeom>
          <a:noFill/>
          <a:ln w="38100" cap="flat" cmpd="sng">
            <a:solidFill>
              <a:srgbClr val="FFFFFF"/>
            </a:solidFill>
            <a:prstDash val="solid"/>
            <a:round/>
            <a:headEnd type="none" w="lg" len="lg"/>
            <a:tailEnd type="none" w="lg" len="lg"/>
          </a:ln>
        </p:spPr>
      </p:cxn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spcBef>
                <a:spcPts val="0"/>
              </a:spcBef>
              <a:buNone/>
            </a:pPr>
            <a:r>
              <a:rPr lang="en" dirty="0"/>
              <a:t>Global Method – Finding alpha</a:t>
            </a:r>
          </a:p>
          <a:p>
            <a:pPr marL="0" lvl="0" indent="0" rtl="0">
              <a:spcBef>
                <a:spcPts val="0"/>
              </a:spcBef>
              <a:buNone/>
            </a:pPr>
            <a:endParaRPr dirty="0"/>
          </a:p>
        </p:txBody>
      </p:sp>
      <p:sp>
        <p:nvSpPr>
          <p:cNvPr id="149" name="Shape 149"/>
          <p:cNvSpPr txBox="1"/>
          <p:nvPr/>
        </p:nvSpPr>
        <p:spPr>
          <a:xfrm>
            <a:off x="1046843" y="1286627"/>
            <a:ext cx="6393300" cy="3268800"/>
          </a:xfrm>
          <a:prstGeom prst="rect">
            <a:avLst/>
          </a:prstGeom>
          <a:noFill/>
          <a:ln>
            <a:noFill/>
          </a:ln>
        </p:spPr>
        <p:txBody>
          <a:bodyPr wrap="square" lIns="91425" tIns="91425" rIns="91425" bIns="91425" anchor="t" anchorCtr="0">
            <a:noAutofit/>
          </a:bodyPr>
          <a:lstStyle/>
          <a:p>
            <a:pPr marL="457200" lvl="0" indent="-342900" rtl="0">
              <a:lnSpc>
                <a:spcPct val="150000"/>
              </a:lnSpc>
              <a:spcBef>
                <a:spcPts val="600"/>
              </a:spcBef>
              <a:spcAft>
                <a:spcPts val="0"/>
              </a:spcAft>
              <a:buSzPts val="1800"/>
              <a:buFont typeface="Wingdings" panose="05000000000000000000" pitchFamily="2" charset="2"/>
              <a:buChar char="§"/>
            </a:pPr>
            <a:r>
              <a:rPr lang="en" sz="1800" dirty="0"/>
              <a:t>Apply one global alpha value on all pixels</a:t>
            </a:r>
          </a:p>
          <a:p>
            <a:pPr marL="457200" lvl="0" indent="-342900" rtl="0">
              <a:lnSpc>
                <a:spcPct val="150000"/>
              </a:lnSpc>
              <a:spcBef>
                <a:spcPts val="600"/>
              </a:spcBef>
              <a:spcAft>
                <a:spcPts val="0"/>
              </a:spcAft>
              <a:buSzPts val="1800"/>
              <a:buFont typeface="Wingdings" panose="05000000000000000000" pitchFamily="2" charset="2"/>
              <a:buChar char="§"/>
            </a:pPr>
            <a:r>
              <a:rPr lang="en-US" sz="1800" dirty="0"/>
              <a:t>O</a:t>
            </a:r>
            <a:r>
              <a:rPr lang="en" sz="1800" dirty="0"/>
              <a:t>nly the A &amp; B value</a:t>
            </a:r>
          </a:p>
          <a:p>
            <a:pPr marL="457200" lvl="0" indent="-342900" rtl="0">
              <a:lnSpc>
                <a:spcPct val="150000"/>
              </a:lnSpc>
              <a:spcBef>
                <a:spcPts val="600"/>
              </a:spcBef>
              <a:spcAft>
                <a:spcPts val="0"/>
              </a:spcAft>
              <a:buSzPts val="1800"/>
              <a:buFont typeface="Wingdings" panose="05000000000000000000" pitchFamily="2" charset="2"/>
              <a:buChar char="§"/>
            </a:pPr>
            <a:r>
              <a:rPr lang="en" sz="1800" dirty="0"/>
              <a:t>The value applied to A &amp; B has to be the same</a:t>
            </a:r>
          </a:p>
          <a:p>
            <a:pPr marL="457200" lvl="0" indent="-342900" rtl="0">
              <a:lnSpc>
                <a:spcPct val="150000"/>
              </a:lnSpc>
              <a:spcBef>
                <a:spcPts val="600"/>
              </a:spcBef>
              <a:spcAft>
                <a:spcPts val="0"/>
              </a:spcAft>
              <a:buSzPts val="1800"/>
              <a:buFont typeface="Wingdings" panose="05000000000000000000" pitchFamily="2" charset="2"/>
              <a:buChar char="§"/>
            </a:pPr>
            <a:r>
              <a:rPr lang="en" sz="1800" dirty="0"/>
              <a:t>Application on 4 iTMO method </a:t>
            </a:r>
          </a:p>
          <a:p>
            <a:pPr marL="457200" lvl="0" indent="-342900" rtl="0">
              <a:lnSpc>
                <a:spcPct val="150000"/>
              </a:lnSpc>
              <a:spcBef>
                <a:spcPts val="600"/>
              </a:spcBef>
              <a:spcAft>
                <a:spcPts val="0"/>
              </a:spcAft>
              <a:buSzPts val="1800"/>
              <a:buFont typeface="Wingdings" panose="05000000000000000000" pitchFamily="2" charset="2"/>
              <a:buChar char="§"/>
            </a:pPr>
            <a:r>
              <a:rPr lang="en" sz="1800" dirty="0"/>
              <a:t>How to find the global alpha value</a:t>
            </a:r>
          </a:p>
          <a:p>
            <a:pPr marL="457200" lvl="0" indent="-342900" rtl="0">
              <a:lnSpc>
                <a:spcPct val="115000"/>
              </a:lnSpc>
              <a:spcBef>
                <a:spcPts val="0"/>
              </a:spcBef>
              <a:buSzPts val="1800"/>
              <a:buFont typeface="Wingdings" panose="05000000000000000000" pitchFamily="2" charset="2"/>
              <a:buChar char="§"/>
            </a:pPr>
            <a:endParaRPr lang="en" sz="1800" dirty="0"/>
          </a:p>
          <a:p>
            <a:pPr marL="0" lvl="0" indent="0" rtl="0">
              <a:lnSpc>
                <a:spcPct val="115000"/>
              </a:lnSpc>
              <a:spcBef>
                <a:spcPts val="1000"/>
              </a:spcBef>
              <a:buNone/>
            </a:pPr>
            <a:endParaRPr sz="1800" b="1" dirty="0"/>
          </a:p>
        </p:txBody>
      </p:sp>
      <p:pic>
        <p:nvPicPr>
          <p:cNvPr id="9" name="Picture 2" descr="Image result for find n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078" y="646267"/>
            <a:ext cx="231255" cy="23125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spcBef>
                <a:spcPts val="0"/>
              </a:spcBef>
              <a:buNone/>
            </a:pPr>
            <a:r>
              <a:rPr lang="en" dirty="0"/>
              <a:t>Color Correction Adjustment</a:t>
            </a:r>
          </a:p>
          <a:p>
            <a:pPr marL="0" lvl="0" indent="0" rtl="0">
              <a:spcBef>
                <a:spcPts val="0"/>
              </a:spcBef>
              <a:buNone/>
            </a:pPr>
            <a:endParaRPr dirty="0"/>
          </a:p>
        </p:txBody>
      </p:sp>
      <p:pic>
        <p:nvPicPr>
          <p:cNvPr id="143" name="Shape 143"/>
          <p:cNvPicPr preferRelativeResize="0"/>
          <p:nvPr/>
        </p:nvPicPr>
        <p:blipFill>
          <a:blip r:embed="rId3">
            <a:alphaModFix/>
          </a:blip>
          <a:stretch>
            <a:fillRect/>
          </a:stretch>
        </p:blipFill>
        <p:spPr>
          <a:xfrm>
            <a:off x="1491625" y="1155074"/>
            <a:ext cx="5943600" cy="3314700"/>
          </a:xfrm>
          <a:prstGeom prst="rect">
            <a:avLst/>
          </a:prstGeom>
          <a:noFill/>
          <a:ln w="12700" cap="flat" cmpd="sng">
            <a:solidFill>
              <a:srgbClr val="000000"/>
            </a:solidFill>
            <a:prstDash val="solid"/>
            <a:miter lim="8000"/>
            <a:headEnd type="none" w="med" len="med"/>
            <a:tailEnd type="none" w="med" len="med"/>
          </a:ln>
        </p:spPr>
      </p:pic>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11</a:t>
            </a:fld>
            <a:endParaRPr lang="en"/>
          </a:p>
        </p:txBody>
      </p:sp>
    </p:spTree>
    <p:extLst>
      <p:ext uri="{BB962C8B-B14F-4D97-AF65-F5344CB8AC3E}">
        <p14:creationId xmlns:p14="http://schemas.microsoft.com/office/powerpoint/2010/main" val="3673621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1663797" y="89378"/>
            <a:ext cx="5527649" cy="4695753"/>
          </a:xfrm>
          <a:prstGeom prst="rect">
            <a:avLst/>
          </a:prstGeom>
          <a:noFill/>
          <a:ln w="12700" cap="flat" cmpd="sng">
            <a:solidFill>
              <a:srgbClr val="000000"/>
            </a:solidFill>
            <a:prstDash val="solid"/>
            <a:miter lim="8000"/>
            <a:headEnd type="none" w="med" len="med"/>
            <a:tailEnd type="none" w="med" len="med"/>
          </a:ln>
        </p:spPr>
      </p:pic>
      <p:sp>
        <p:nvSpPr>
          <p:cNvPr id="169" name="Shape 169"/>
          <p:cNvSpPr txBox="1"/>
          <p:nvPr/>
        </p:nvSpPr>
        <p:spPr>
          <a:xfrm>
            <a:off x="4871100" y="1355225"/>
            <a:ext cx="3028500" cy="495600"/>
          </a:xfrm>
          <a:prstGeom prst="rect">
            <a:avLst/>
          </a:prstGeom>
          <a:noFill/>
          <a:ln>
            <a:noFill/>
          </a:ln>
        </p:spPr>
        <p:txBody>
          <a:bodyPr wrap="square" lIns="91425" tIns="91425" rIns="91425" bIns="91425" anchor="t" anchorCtr="0">
            <a:noAutofit/>
          </a:bodyPr>
          <a:lstStyle/>
          <a:p>
            <a:pPr marL="0" lvl="0" indent="0" rtl="0">
              <a:spcBef>
                <a:spcPts val="0"/>
              </a:spcBef>
              <a:buNone/>
            </a:pPr>
            <a:endParaRPr sz="1800">
              <a:highlight>
                <a:srgbClr val="FFE599"/>
              </a:highlight>
            </a:endParaRPr>
          </a:p>
        </p:txBody>
      </p:sp>
      <p:sp>
        <p:nvSpPr>
          <p:cNvPr id="4" name="Slide Number Placeholder 3"/>
          <p:cNvSpPr>
            <a:spLocks noGrp="1"/>
          </p:cNvSpPr>
          <p:nvPr>
            <p:ph type="sldNum" idx="12"/>
          </p:nvPr>
        </p:nvSpPr>
        <p:spPr/>
        <p:txBody>
          <a:bodyPr/>
          <a:lstStyle/>
          <a:p>
            <a:pPr marL="0" lvl="0" indent="0">
              <a:spcBef>
                <a:spcPts val="0"/>
              </a:spcBef>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00575" y="219981"/>
            <a:ext cx="8520600" cy="607800"/>
          </a:xfrm>
          <a:prstGeom prst="rect">
            <a:avLst/>
          </a:prstGeom>
        </p:spPr>
        <p:txBody>
          <a:bodyPr wrap="square" lIns="91425" tIns="91425" rIns="91425" bIns="91425" anchor="t" anchorCtr="0">
            <a:noAutofit/>
          </a:bodyPr>
          <a:lstStyle/>
          <a:p>
            <a:pPr lvl="0"/>
            <a:r>
              <a:rPr lang="en" dirty="0"/>
              <a:t>Global Method – Finding alpha</a:t>
            </a:r>
            <a:endParaRPr dirty="0"/>
          </a:p>
        </p:txBody>
      </p:sp>
      <p:sp>
        <p:nvSpPr>
          <p:cNvPr id="149" name="Shape 149"/>
          <p:cNvSpPr txBox="1"/>
          <p:nvPr/>
        </p:nvSpPr>
        <p:spPr>
          <a:xfrm>
            <a:off x="448702" y="1245376"/>
            <a:ext cx="6393300" cy="3268800"/>
          </a:xfrm>
          <a:prstGeom prst="rect">
            <a:avLst/>
          </a:prstGeom>
          <a:noFill/>
          <a:ln>
            <a:noFill/>
          </a:ln>
        </p:spPr>
        <p:txBody>
          <a:bodyPr wrap="square" lIns="91425" tIns="91425" rIns="91425" bIns="91425" anchor="t" anchorCtr="0">
            <a:noAutofit/>
          </a:bodyPr>
          <a:lstStyle/>
          <a:p>
            <a:pPr marL="114300" lvl="0" rtl="0">
              <a:lnSpc>
                <a:spcPct val="115000"/>
              </a:lnSpc>
              <a:spcBef>
                <a:spcPts val="0"/>
              </a:spcBef>
              <a:buSzPts val="1800"/>
            </a:pPr>
            <a:endParaRPr lang="en" sz="1800" dirty="0"/>
          </a:p>
          <a:p>
            <a:pPr marL="0" lvl="0" indent="0" rtl="0">
              <a:lnSpc>
                <a:spcPct val="115000"/>
              </a:lnSpc>
              <a:spcBef>
                <a:spcPts val="1000"/>
              </a:spcBef>
              <a:buNone/>
            </a:pPr>
            <a:endParaRPr sz="1800" b="1" dirty="0"/>
          </a:p>
        </p:txBody>
      </p:sp>
      <p:pic>
        <p:nvPicPr>
          <p:cNvPr id="152" name="Shape 152"/>
          <p:cNvPicPr preferRelativeResize="0"/>
          <p:nvPr/>
        </p:nvPicPr>
        <p:blipFill>
          <a:blip r:embed="rId3">
            <a:alphaModFix/>
          </a:blip>
          <a:stretch>
            <a:fillRect/>
          </a:stretch>
        </p:blipFill>
        <p:spPr>
          <a:xfrm>
            <a:off x="4371830" y="1090890"/>
            <a:ext cx="4549345" cy="3577771"/>
          </a:xfrm>
          <a:prstGeom prst="rect">
            <a:avLst/>
          </a:prstGeom>
          <a:noFill/>
          <a:ln>
            <a:noFill/>
          </a:ln>
        </p:spPr>
      </p:pic>
      <p:pic>
        <p:nvPicPr>
          <p:cNvPr id="153" name="Shape 153"/>
          <p:cNvPicPr preferRelativeResize="0"/>
          <p:nvPr/>
        </p:nvPicPr>
        <p:blipFill>
          <a:blip r:embed="rId4">
            <a:alphaModFix/>
          </a:blip>
          <a:stretch>
            <a:fillRect/>
          </a:stretch>
        </p:blipFill>
        <p:spPr>
          <a:xfrm>
            <a:off x="-204127" y="1090890"/>
            <a:ext cx="4721125" cy="3577771"/>
          </a:xfrm>
          <a:prstGeom prst="rect">
            <a:avLst/>
          </a:prstGeom>
          <a:noFill/>
          <a:ln>
            <a:noFill/>
          </a:ln>
        </p:spPr>
      </p:pic>
      <p:pic>
        <p:nvPicPr>
          <p:cNvPr id="8" name="Picture 2" descr="Image result for find nem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2844" y="384190"/>
            <a:ext cx="381105" cy="381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13</a:t>
            </a:fld>
            <a:endParaRPr lang="en"/>
          </a:p>
        </p:txBody>
      </p:sp>
    </p:spTree>
    <p:extLst>
      <p:ext uri="{BB962C8B-B14F-4D97-AF65-F5344CB8AC3E}">
        <p14:creationId xmlns:p14="http://schemas.microsoft.com/office/powerpoint/2010/main" val="177796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00575" y="219981"/>
            <a:ext cx="8520600" cy="607800"/>
          </a:xfrm>
          <a:prstGeom prst="rect">
            <a:avLst/>
          </a:prstGeom>
        </p:spPr>
        <p:txBody>
          <a:bodyPr wrap="square" lIns="91425" tIns="91425" rIns="91425" bIns="91425" anchor="t" anchorCtr="0">
            <a:noAutofit/>
          </a:bodyPr>
          <a:lstStyle/>
          <a:p>
            <a:pPr lvl="0"/>
            <a:r>
              <a:rPr lang="en" dirty="0"/>
              <a:t>Global Method – Finding alpha</a:t>
            </a:r>
            <a:endParaRPr dirty="0"/>
          </a:p>
        </p:txBody>
      </p:sp>
      <p:sp>
        <p:nvSpPr>
          <p:cNvPr id="149" name="Shape 149"/>
          <p:cNvSpPr txBox="1"/>
          <p:nvPr/>
        </p:nvSpPr>
        <p:spPr>
          <a:xfrm>
            <a:off x="448702" y="1245376"/>
            <a:ext cx="6393300" cy="3268800"/>
          </a:xfrm>
          <a:prstGeom prst="rect">
            <a:avLst/>
          </a:prstGeom>
          <a:noFill/>
          <a:ln>
            <a:noFill/>
          </a:ln>
        </p:spPr>
        <p:txBody>
          <a:bodyPr wrap="square" lIns="91425" tIns="91425" rIns="91425" bIns="91425" anchor="t" anchorCtr="0">
            <a:noAutofit/>
          </a:bodyPr>
          <a:lstStyle/>
          <a:p>
            <a:pPr marL="114300" lvl="0" rtl="0">
              <a:lnSpc>
                <a:spcPct val="115000"/>
              </a:lnSpc>
              <a:spcBef>
                <a:spcPts val="0"/>
              </a:spcBef>
              <a:buSzPts val="1800"/>
            </a:pPr>
            <a:endParaRPr lang="en" sz="1800" dirty="0"/>
          </a:p>
          <a:p>
            <a:pPr marL="0" lvl="0" indent="0" rtl="0">
              <a:lnSpc>
                <a:spcPct val="115000"/>
              </a:lnSpc>
              <a:spcBef>
                <a:spcPts val="1000"/>
              </a:spcBef>
              <a:buNone/>
            </a:pPr>
            <a:endParaRPr sz="1800" b="1" dirty="0"/>
          </a:p>
        </p:txBody>
      </p:sp>
      <p:pic>
        <p:nvPicPr>
          <p:cNvPr id="150" name="Shape 150"/>
          <p:cNvPicPr preferRelativeResize="0"/>
          <p:nvPr/>
        </p:nvPicPr>
        <p:blipFill>
          <a:blip r:embed="rId3">
            <a:alphaModFix/>
          </a:blip>
          <a:stretch>
            <a:fillRect/>
          </a:stretch>
        </p:blipFill>
        <p:spPr>
          <a:xfrm>
            <a:off x="400574" y="876706"/>
            <a:ext cx="4321599" cy="3523414"/>
          </a:xfrm>
          <a:prstGeom prst="rect">
            <a:avLst/>
          </a:prstGeom>
          <a:noFill/>
          <a:ln>
            <a:noFill/>
          </a:ln>
        </p:spPr>
      </p:pic>
      <p:pic>
        <p:nvPicPr>
          <p:cNvPr id="151" name="Shape 151"/>
          <p:cNvPicPr preferRelativeResize="0"/>
          <p:nvPr/>
        </p:nvPicPr>
        <p:blipFill>
          <a:blip r:embed="rId4">
            <a:alphaModFix/>
          </a:blip>
          <a:stretch>
            <a:fillRect/>
          </a:stretch>
        </p:blipFill>
        <p:spPr>
          <a:xfrm>
            <a:off x="4660875" y="876706"/>
            <a:ext cx="4081900" cy="3545703"/>
          </a:xfrm>
          <a:prstGeom prst="rect">
            <a:avLst/>
          </a:prstGeom>
          <a:noFill/>
          <a:ln>
            <a:noFill/>
          </a:ln>
        </p:spPr>
      </p:pic>
      <p:pic>
        <p:nvPicPr>
          <p:cNvPr id="9" name="Picture 2" descr="Image result for find nem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825" y="279817"/>
            <a:ext cx="596889" cy="59688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14</a:t>
            </a:fld>
            <a:endParaRPr lang="en"/>
          </a:p>
        </p:txBody>
      </p:sp>
    </p:spTree>
    <p:extLst>
      <p:ext uri="{BB962C8B-B14F-4D97-AF65-F5344CB8AC3E}">
        <p14:creationId xmlns:p14="http://schemas.microsoft.com/office/powerpoint/2010/main" val="533446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3" name="Rectangle 2"/>
          <p:cNvSpPr/>
          <p:nvPr/>
        </p:nvSpPr>
        <p:spPr>
          <a:xfrm>
            <a:off x="330009" y="719344"/>
            <a:ext cx="8752115" cy="3760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Shape 158"/>
          <p:cNvSpPr txBox="1">
            <a:spLocks noGrp="1"/>
          </p:cNvSpPr>
          <p:nvPr>
            <p:ph type="title"/>
          </p:nvPr>
        </p:nvSpPr>
        <p:spPr>
          <a:xfrm>
            <a:off x="389644" y="304744"/>
            <a:ext cx="8520600" cy="607800"/>
          </a:xfrm>
          <a:prstGeom prst="rect">
            <a:avLst/>
          </a:prstGeom>
        </p:spPr>
        <p:txBody>
          <a:bodyPr wrap="square" lIns="91425" tIns="91425" rIns="91425" bIns="91425" anchor="t" anchorCtr="0">
            <a:noAutofit/>
          </a:bodyPr>
          <a:lstStyle/>
          <a:p>
            <a:pPr marL="0" lvl="0" indent="0" rtl="0">
              <a:spcBef>
                <a:spcPts val="0"/>
              </a:spcBef>
              <a:buNone/>
            </a:pPr>
            <a:r>
              <a:rPr lang="en" dirty="0"/>
              <a:t>Color Correction Adjustment - Global Method</a:t>
            </a:r>
          </a:p>
          <a:p>
            <a:pPr marL="0" lvl="0" indent="0" rtl="0">
              <a:spcBef>
                <a:spcPts val="0"/>
              </a:spcBef>
              <a:buNone/>
            </a:pPr>
            <a:endParaRPr dirty="0"/>
          </a:p>
        </p:txBody>
      </p:sp>
      <p:sp>
        <p:nvSpPr>
          <p:cNvPr id="159" name="Shape 159"/>
          <p:cNvSpPr txBox="1"/>
          <p:nvPr/>
        </p:nvSpPr>
        <p:spPr>
          <a:xfrm>
            <a:off x="400575" y="1211000"/>
            <a:ext cx="6393300" cy="3268800"/>
          </a:xfrm>
          <a:prstGeom prst="rect">
            <a:avLst/>
          </a:prstGeom>
          <a:noFill/>
          <a:ln>
            <a:noFill/>
          </a:ln>
        </p:spPr>
        <p:txBody>
          <a:bodyPr wrap="square" lIns="91425" tIns="91425" rIns="91425" bIns="91425" anchor="t" anchorCtr="0">
            <a:noAutofit/>
          </a:bodyPr>
          <a:lstStyle/>
          <a:p>
            <a:pPr marL="0" lvl="0" indent="0" rtl="0">
              <a:lnSpc>
                <a:spcPct val="115000"/>
              </a:lnSpc>
              <a:spcBef>
                <a:spcPts val="1000"/>
              </a:spcBef>
              <a:buNone/>
            </a:pPr>
            <a:endParaRPr sz="1800" b="1"/>
          </a:p>
        </p:txBody>
      </p:sp>
      <p:graphicFrame>
        <p:nvGraphicFramePr>
          <p:cNvPr id="2" name="Table 1"/>
          <p:cNvGraphicFramePr>
            <a:graphicFrameLocks noGrp="1"/>
          </p:cNvGraphicFramePr>
          <p:nvPr>
            <p:extLst>
              <p:ext uri="{D42A27DB-BD31-4B8C-83A1-F6EECF244321}">
                <p14:modId xmlns:p14="http://schemas.microsoft.com/office/powerpoint/2010/main" val="2744100975"/>
              </p:ext>
            </p:extLst>
          </p:nvPr>
        </p:nvGraphicFramePr>
        <p:xfrm>
          <a:off x="261257" y="1279490"/>
          <a:ext cx="8593981" cy="2971799"/>
        </p:xfrm>
        <a:graphic>
          <a:graphicData uri="http://schemas.openxmlformats.org/drawingml/2006/table">
            <a:tbl>
              <a:tblPr>
                <a:tableStyleId>{032DC82C-890D-4A6B-9137-D2913DD18AA1}</a:tableStyleId>
              </a:tblPr>
              <a:tblGrid>
                <a:gridCol w="1043605">
                  <a:extLst>
                    <a:ext uri="{9D8B030D-6E8A-4147-A177-3AD203B41FA5}">
                      <a16:colId xmlns:a16="http://schemas.microsoft.com/office/drawing/2014/main" val="1790038071"/>
                    </a:ext>
                  </a:extLst>
                </a:gridCol>
                <a:gridCol w="629198">
                  <a:extLst>
                    <a:ext uri="{9D8B030D-6E8A-4147-A177-3AD203B41FA5}">
                      <a16:colId xmlns:a16="http://schemas.microsoft.com/office/drawing/2014/main" val="3947254495"/>
                    </a:ext>
                  </a:extLst>
                </a:gridCol>
                <a:gridCol w="629198">
                  <a:extLst>
                    <a:ext uri="{9D8B030D-6E8A-4147-A177-3AD203B41FA5}">
                      <a16:colId xmlns:a16="http://schemas.microsoft.com/office/drawing/2014/main" val="3258785710"/>
                    </a:ext>
                  </a:extLst>
                </a:gridCol>
                <a:gridCol w="629198">
                  <a:extLst>
                    <a:ext uri="{9D8B030D-6E8A-4147-A177-3AD203B41FA5}">
                      <a16:colId xmlns:a16="http://schemas.microsoft.com/office/drawing/2014/main" val="980808424"/>
                    </a:ext>
                  </a:extLst>
                </a:gridCol>
                <a:gridCol w="629198">
                  <a:extLst>
                    <a:ext uri="{9D8B030D-6E8A-4147-A177-3AD203B41FA5}">
                      <a16:colId xmlns:a16="http://schemas.microsoft.com/office/drawing/2014/main" val="4220071269"/>
                    </a:ext>
                  </a:extLst>
                </a:gridCol>
                <a:gridCol w="629198">
                  <a:extLst>
                    <a:ext uri="{9D8B030D-6E8A-4147-A177-3AD203B41FA5}">
                      <a16:colId xmlns:a16="http://schemas.microsoft.com/office/drawing/2014/main" val="2976485459"/>
                    </a:ext>
                  </a:extLst>
                </a:gridCol>
                <a:gridCol w="629198">
                  <a:extLst>
                    <a:ext uri="{9D8B030D-6E8A-4147-A177-3AD203B41FA5}">
                      <a16:colId xmlns:a16="http://schemas.microsoft.com/office/drawing/2014/main" val="444925172"/>
                    </a:ext>
                  </a:extLst>
                </a:gridCol>
                <a:gridCol w="629198">
                  <a:extLst>
                    <a:ext uri="{9D8B030D-6E8A-4147-A177-3AD203B41FA5}">
                      <a16:colId xmlns:a16="http://schemas.microsoft.com/office/drawing/2014/main" val="3514692488"/>
                    </a:ext>
                  </a:extLst>
                </a:gridCol>
                <a:gridCol w="629198">
                  <a:extLst>
                    <a:ext uri="{9D8B030D-6E8A-4147-A177-3AD203B41FA5}">
                      <a16:colId xmlns:a16="http://schemas.microsoft.com/office/drawing/2014/main" val="3902371318"/>
                    </a:ext>
                  </a:extLst>
                </a:gridCol>
                <a:gridCol w="629198">
                  <a:extLst>
                    <a:ext uri="{9D8B030D-6E8A-4147-A177-3AD203B41FA5}">
                      <a16:colId xmlns:a16="http://schemas.microsoft.com/office/drawing/2014/main" val="2840810324"/>
                    </a:ext>
                  </a:extLst>
                </a:gridCol>
                <a:gridCol w="629198">
                  <a:extLst>
                    <a:ext uri="{9D8B030D-6E8A-4147-A177-3AD203B41FA5}">
                      <a16:colId xmlns:a16="http://schemas.microsoft.com/office/drawing/2014/main" val="3574204584"/>
                    </a:ext>
                  </a:extLst>
                </a:gridCol>
                <a:gridCol w="629198">
                  <a:extLst>
                    <a:ext uri="{9D8B030D-6E8A-4147-A177-3AD203B41FA5}">
                      <a16:colId xmlns:a16="http://schemas.microsoft.com/office/drawing/2014/main" val="828896600"/>
                    </a:ext>
                  </a:extLst>
                </a:gridCol>
                <a:gridCol w="629198">
                  <a:extLst>
                    <a:ext uri="{9D8B030D-6E8A-4147-A177-3AD203B41FA5}">
                      <a16:colId xmlns:a16="http://schemas.microsoft.com/office/drawing/2014/main" val="2074968135"/>
                    </a:ext>
                  </a:extLst>
                </a:gridCol>
              </a:tblGrid>
              <a:tr h="472440">
                <a:tc>
                  <a:txBody>
                    <a:bodyPr/>
                    <a:lstStyle/>
                    <a:p>
                      <a:pPr algn="l" fontAlgn="b"/>
                      <a:r>
                        <a:rPr lang="en-US" sz="1800" u="none" strike="noStrike" dirty="0">
                          <a:effectLst/>
                        </a:rPr>
                        <a:t> </a:t>
                      </a:r>
                      <a:endParaRPr lang="en-US" sz="1800" b="0" i="0" u="none" strike="noStrike" dirty="0">
                        <a:solidFill>
                          <a:srgbClr val="000000"/>
                        </a:solidFill>
                        <a:effectLst/>
                        <a:latin typeface="Arial" panose="020B0604020202020204" pitchFamily="34" charset="0"/>
                      </a:endParaRPr>
                    </a:p>
                  </a:txBody>
                  <a:tcPr marL="7620" marR="7620" marT="7620" marB="0" anchor="b"/>
                </a:tc>
                <a:tc gridSpan="3">
                  <a:txBody>
                    <a:bodyPr/>
                    <a:lstStyle/>
                    <a:p>
                      <a:pPr algn="ctr" rtl="0" fontAlgn="ctr"/>
                      <a:r>
                        <a:rPr lang="en-US" sz="1000" u="none" strike="noStrike" dirty="0" err="1">
                          <a:effectLst/>
                        </a:rPr>
                        <a:t>Akyuz</a:t>
                      </a:r>
                      <a:endParaRPr lang="en-US" sz="1000" b="1" i="0" u="none" strike="noStrike" dirty="0">
                        <a:solidFill>
                          <a:srgbClr val="000000"/>
                        </a:solidFill>
                        <a:effectLst/>
                        <a:latin typeface="Arial" panose="020B0604020202020204" pitchFamily="34" charset="0"/>
                      </a:endParaRPr>
                    </a:p>
                    <a:p>
                      <a:pPr algn="ctr" rtl="0" fontAlgn="ctr"/>
                      <a:r>
                        <a:rPr lang="en-US" sz="1000" u="none" strike="noStrike" dirty="0">
                          <a:effectLst/>
                        </a:rPr>
                        <a:t>gamma = 1.0</a:t>
                      </a:r>
                      <a:endParaRPr lang="en-US" sz="1000" b="1" i="0" u="none" strike="noStrike" dirty="0">
                        <a:solidFill>
                          <a:srgbClr val="000000"/>
                        </a:solidFill>
                        <a:effectLst/>
                        <a:latin typeface="Arial" panose="020B0604020202020204" pitchFamily="34" charset="0"/>
                      </a:endParaRPr>
                    </a:p>
                  </a:txBody>
                  <a:tcPr marL="7620" marR="7620" marT="7620" marB="0" anchor="ctr"/>
                </a:tc>
                <a:tc hMerge="1">
                  <a:txBody>
                    <a:bodyPr/>
                    <a:lstStyle/>
                    <a:p>
                      <a:endParaRPr lang="en-US"/>
                    </a:p>
                  </a:txBody>
                  <a:tcPr/>
                </a:tc>
                <a:tc hMerge="1">
                  <a:txBody>
                    <a:bodyPr/>
                    <a:lstStyle/>
                    <a:p>
                      <a:endParaRPr lang="en-US"/>
                    </a:p>
                  </a:txBody>
                  <a:tcPr/>
                </a:tc>
                <a:tc gridSpan="3">
                  <a:txBody>
                    <a:bodyPr/>
                    <a:lstStyle/>
                    <a:p>
                      <a:pPr algn="ctr" rtl="0" fontAlgn="ctr"/>
                      <a:r>
                        <a:rPr lang="en-US" sz="1000" u="none" strike="noStrike" dirty="0">
                          <a:effectLst/>
                        </a:rPr>
                        <a:t>Banterle</a:t>
                      </a:r>
                      <a:endParaRPr lang="en-US" sz="1000" b="1" i="0" u="none" strike="noStrike" dirty="0">
                        <a:solidFill>
                          <a:srgbClr val="000000"/>
                        </a:solidFill>
                        <a:effectLst/>
                        <a:latin typeface="Arial" panose="020B0604020202020204" pitchFamily="34" charset="0"/>
                      </a:endParaRPr>
                    </a:p>
                  </a:txBody>
                  <a:tcPr marL="7620" marR="7620" marT="7620" marB="0" anchor="ctr"/>
                </a:tc>
                <a:tc hMerge="1">
                  <a:txBody>
                    <a:bodyPr/>
                    <a:lstStyle/>
                    <a:p>
                      <a:endParaRPr lang="en-US"/>
                    </a:p>
                  </a:txBody>
                  <a:tcPr/>
                </a:tc>
                <a:tc hMerge="1">
                  <a:txBody>
                    <a:bodyPr/>
                    <a:lstStyle/>
                    <a:p>
                      <a:endParaRPr lang="en-US"/>
                    </a:p>
                  </a:txBody>
                  <a:tcPr/>
                </a:tc>
                <a:tc gridSpan="3">
                  <a:txBody>
                    <a:bodyPr/>
                    <a:lstStyle/>
                    <a:p>
                      <a:pPr algn="ctr" rtl="0" fontAlgn="ctr"/>
                      <a:r>
                        <a:rPr lang="en-US" sz="1000" u="none" strike="noStrike" dirty="0" err="1">
                          <a:effectLst/>
                        </a:rPr>
                        <a:t>Bist</a:t>
                      </a:r>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7620" marR="7620" marT="7620" marB="0" anchor="ctr"/>
                </a:tc>
                <a:tc hMerge="1">
                  <a:txBody>
                    <a:bodyPr/>
                    <a:lstStyle/>
                    <a:p>
                      <a:endParaRPr lang="en-US"/>
                    </a:p>
                  </a:txBody>
                  <a:tcPr/>
                </a:tc>
                <a:tc hMerge="1">
                  <a:txBody>
                    <a:bodyPr/>
                    <a:lstStyle/>
                    <a:p>
                      <a:endParaRPr lang="en-US"/>
                    </a:p>
                  </a:txBody>
                  <a:tcPr/>
                </a:tc>
                <a:tc gridSpan="3">
                  <a:txBody>
                    <a:bodyPr/>
                    <a:lstStyle/>
                    <a:p>
                      <a:pPr algn="ctr" rtl="0" fontAlgn="ctr"/>
                      <a:r>
                        <a:rPr lang="en-US" sz="1000" u="none" strike="noStrike" dirty="0" err="1">
                          <a:effectLst/>
                        </a:rPr>
                        <a:t>Meylan</a:t>
                      </a:r>
                      <a:endParaRPr lang="en-US" sz="1000" b="1" i="0" u="none" strike="noStrike" dirty="0">
                        <a:solidFill>
                          <a:srgbClr val="000000"/>
                        </a:solidFill>
                        <a:effectLst/>
                        <a:latin typeface="Arial" panose="020B0604020202020204" pitchFamily="34" charset="0"/>
                      </a:endParaRPr>
                    </a:p>
                    <a:p>
                      <a:pPr algn="ctr" rtl="0" fontAlgn="ctr"/>
                      <a:r>
                        <a:rPr lang="en-US" sz="1000" u="none" strike="noStrike" dirty="0">
                          <a:effectLst/>
                        </a:rPr>
                        <a:t>p=0.66</a:t>
                      </a:r>
                      <a:endParaRPr lang="en-US" sz="1000" b="1" i="0" u="none" strike="noStrike" dirty="0">
                        <a:solidFill>
                          <a:srgbClr val="000000"/>
                        </a:solidFill>
                        <a:effectLst/>
                        <a:latin typeface="Arial" panose="020B0604020202020204" pitchFamily="34" charset="0"/>
                      </a:endParaRPr>
                    </a:p>
                  </a:txBody>
                  <a:tcPr marL="7620" marR="7620" marT="762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91856184"/>
                  </a:ext>
                </a:extLst>
              </a:tr>
              <a:tr h="670560">
                <a:tc>
                  <a:txBody>
                    <a:bodyPr/>
                    <a:lstStyle/>
                    <a:p>
                      <a:pPr algn="ctr" rtl="0" fontAlgn="ctr"/>
                      <a:r>
                        <a:rPr lang="en-US" sz="1100" u="none" strike="noStrike">
                          <a:effectLst/>
                        </a:rPr>
                        <a:t>Test Frames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rtl="0" fontAlgn="ctr"/>
                      <a:r>
                        <a:rPr lang="en-US" sz="1000" b="0" i="0" u="sng" strike="noStrike" cap="none" dirty="0">
                          <a:solidFill>
                            <a:srgbClr val="000000"/>
                          </a:solidFill>
                          <a:effectLst/>
                          <a:latin typeface="Arial"/>
                          <a:ea typeface="Arial"/>
                          <a:cs typeface="Arial"/>
                          <a:sym typeface="Arial"/>
                        </a:rPr>
                        <a:t>Original </a:t>
                      </a:r>
                      <a:r>
                        <a:rPr lang="en-US" sz="1000" b="0" i="0" u="sng" strike="noStrike" cap="none" dirty="0" err="1">
                          <a:solidFill>
                            <a:srgbClr val="000000"/>
                          </a:solidFill>
                          <a:effectLst/>
                          <a:latin typeface="Arial"/>
                          <a:ea typeface="Arial"/>
                          <a:cs typeface="Arial"/>
                          <a:sym typeface="Arial"/>
                        </a:rPr>
                        <a:t>DeltaE</a:t>
                      </a:r>
                      <a:endParaRPr lang="en-US" sz="1000" b="0" i="0" u="sng" strike="noStrike" cap="none" dirty="0">
                        <a:solidFill>
                          <a:srgbClr val="000000"/>
                        </a:solidFill>
                        <a:effectLst/>
                        <a:latin typeface="Arial"/>
                        <a:ea typeface="Arial"/>
                        <a:cs typeface="Arial"/>
                        <a:sym typeface="Arial"/>
                      </a:endParaRPr>
                    </a:p>
                  </a:txBody>
                  <a:tcPr marL="7620" marR="7620" marT="7620" marB="0" anchor="ctr"/>
                </a:tc>
                <a:tc>
                  <a:txBody>
                    <a:bodyPr/>
                    <a:lstStyle/>
                    <a:p>
                      <a:pPr algn="ctr" rtl="0" fontAlgn="ctr"/>
                      <a:r>
                        <a:rPr lang="en-US" sz="1000" b="0" i="0" u="sng" strike="noStrike" cap="none" dirty="0" err="1">
                          <a:solidFill>
                            <a:srgbClr val="000000"/>
                          </a:solidFill>
                          <a:effectLst/>
                          <a:latin typeface="Arial"/>
                          <a:ea typeface="Arial"/>
                          <a:cs typeface="Arial"/>
                          <a:sym typeface="Arial"/>
                        </a:rPr>
                        <a:t>DeltaE</a:t>
                      </a:r>
                      <a:r>
                        <a:rPr lang="en-US" sz="1000" b="0" i="0" u="sng" strike="noStrike" cap="none" dirty="0">
                          <a:solidFill>
                            <a:srgbClr val="000000"/>
                          </a:solidFill>
                          <a:effectLst/>
                          <a:latin typeface="Arial"/>
                          <a:ea typeface="Arial"/>
                          <a:cs typeface="Arial"/>
                          <a:sym typeface="Arial"/>
                        </a:rPr>
                        <a:t> min</a:t>
                      </a:r>
                    </a:p>
                  </a:txBody>
                  <a:tcPr marL="7620" marR="7620" marT="7620" marB="0" anchor="ctr"/>
                </a:tc>
                <a:tc>
                  <a:txBody>
                    <a:bodyPr/>
                    <a:lstStyle/>
                    <a:p>
                      <a:pPr algn="ctr" rtl="0" fontAlgn="ctr"/>
                      <a:r>
                        <a:rPr lang="en-US" sz="1000" b="0" i="0" u="sng" strike="noStrike" cap="none" dirty="0">
                          <a:solidFill>
                            <a:srgbClr val="000000"/>
                          </a:solidFill>
                          <a:effectLst/>
                          <a:latin typeface="Arial"/>
                          <a:ea typeface="Arial"/>
                          <a:cs typeface="Arial"/>
                          <a:sym typeface="Arial"/>
                        </a:rPr>
                        <a:t>Corresponding Alpha Values</a:t>
                      </a:r>
                    </a:p>
                  </a:txBody>
                  <a:tcPr marL="7620" marR="7620" marT="7620" marB="0" anchor="ctr"/>
                </a:tc>
                <a:tc>
                  <a:txBody>
                    <a:bodyPr/>
                    <a:lstStyle/>
                    <a:p>
                      <a:pPr algn="ctr" rtl="0" fontAlgn="ctr"/>
                      <a:r>
                        <a:rPr lang="en-US" sz="1000" b="0" i="0" u="sng" strike="noStrike" cap="none" dirty="0">
                          <a:solidFill>
                            <a:srgbClr val="000000"/>
                          </a:solidFill>
                          <a:effectLst/>
                          <a:latin typeface="Arial"/>
                          <a:ea typeface="Arial"/>
                          <a:cs typeface="Arial"/>
                          <a:sym typeface="Arial"/>
                        </a:rPr>
                        <a:t>Original </a:t>
                      </a:r>
                      <a:r>
                        <a:rPr lang="en-US" sz="1000" b="0" i="0" u="sng" strike="noStrike" cap="none" dirty="0" err="1">
                          <a:solidFill>
                            <a:srgbClr val="000000"/>
                          </a:solidFill>
                          <a:effectLst/>
                          <a:latin typeface="Arial"/>
                          <a:ea typeface="Arial"/>
                          <a:cs typeface="Arial"/>
                          <a:sym typeface="Arial"/>
                        </a:rPr>
                        <a:t>DeltaE</a:t>
                      </a:r>
                      <a:endParaRPr lang="en-US" sz="1000" b="0" i="0" u="sng" strike="noStrike" cap="none" dirty="0">
                        <a:solidFill>
                          <a:srgbClr val="000000"/>
                        </a:solidFill>
                        <a:effectLst/>
                        <a:latin typeface="Arial"/>
                        <a:ea typeface="Arial"/>
                        <a:cs typeface="Arial"/>
                        <a:sym typeface="Arial"/>
                      </a:endParaRPr>
                    </a:p>
                  </a:txBody>
                  <a:tcPr marL="7620" marR="7620" marT="7620" marB="0" anchor="ctr"/>
                </a:tc>
                <a:tc>
                  <a:txBody>
                    <a:bodyPr/>
                    <a:lstStyle/>
                    <a:p>
                      <a:pPr algn="ctr" rtl="0" fontAlgn="ctr"/>
                      <a:r>
                        <a:rPr lang="en-US" sz="1000" b="0" i="0" u="sng" strike="noStrike" cap="none" dirty="0" err="1">
                          <a:solidFill>
                            <a:srgbClr val="000000"/>
                          </a:solidFill>
                          <a:effectLst/>
                          <a:latin typeface="Arial"/>
                          <a:ea typeface="Arial"/>
                          <a:cs typeface="Arial"/>
                          <a:sym typeface="Arial"/>
                        </a:rPr>
                        <a:t>DeltaE</a:t>
                      </a:r>
                      <a:r>
                        <a:rPr lang="en-US" sz="1000" b="0" i="0" u="sng" strike="noStrike" cap="none" dirty="0">
                          <a:solidFill>
                            <a:srgbClr val="000000"/>
                          </a:solidFill>
                          <a:effectLst/>
                          <a:latin typeface="Arial"/>
                          <a:ea typeface="Arial"/>
                          <a:cs typeface="Arial"/>
                          <a:sym typeface="Arial"/>
                        </a:rPr>
                        <a:t> min</a:t>
                      </a:r>
                    </a:p>
                  </a:txBody>
                  <a:tcPr marL="7620" marR="7620" marT="7620" marB="0" anchor="ctr"/>
                </a:tc>
                <a:tc>
                  <a:txBody>
                    <a:bodyPr/>
                    <a:lstStyle/>
                    <a:p>
                      <a:pPr algn="ctr" rtl="0" fontAlgn="ctr"/>
                      <a:r>
                        <a:rPr lang="en-US" sz="1000" b="0" i="0" u="sng" strike="noStrike" cap="none" dirty="0">
                          <a:solidFill>
                            <a:srgbClr val="000000"/>
                          </a:solidFill>
                          <a:effectLst/>
                          <a:latin typeface="Arial"/>
                          <a:ea typeface="Arial"/>
                          <a:cs typeface="Arial"/>
                          <a:sym typeface="Arial"/>
                        </a:rPr>
                        <a:t>Corresponding Alpha Values</a:t>
                      </a:r>
                    </a:p>
                  </a:txBody>
                  <a:tcPr marL="7620" marR="7620" marT="7620" marB="0" anchor="ctr"/>
                </a:tc>
                <a:tc>
                  <a:txBody>
                    <a:bodyPr/>
                    <a:lstStyle/>
                    <a:p>
                      <a:pPr algn="ctr" rtl="0" fontAlgn="ctr"/>
                      <a:r>
                        <a:rPr lang="en-US" sz="1000" b="0" i="0" u="sng" strike="noStrike" cap="none" dirty="0">
                          <a:solidFill>
                            <a:srgbClr val="000000"/>
                          </a:solidFill>
                          <a:effectLst/>
                          <a:latin typeface="Arial"/>
                          <a:ea typeface="Arial"/>
                          <a:cs typeface="Arial"/>
                          <a:sym typeface="Arial"/>
                        </a:rPr>
                        <a:t>Original </a:t>
                      </a:r>
                      <a:r>
                        <a:rPr lang="en-US" sz="1000" b="0" i="0" u="sng" strike="noStrike" cap="none" dirty="0" err="1">
                          <a:solidFill>
                            <a:srgbClr val="000000"/>
                          </a:solidFill>
                          <a:effectLst/>
                          <a:latin typeface="Arial"/>
                          <a:ea typeface="Arial"/>
                          <a:cs typeface="Arial"/>
                          <a:sym typeface="Arial"/>
                        </a:rPr>
                        <a:t>DeltaE</a:t>
                      </a:r>
                      <a:endParaRPr lang="en-US" sz="1000" b="0" i="0" u="sng" strike="noStrike" cap="none" dirty="0">
                        <a:solidFill>
                          <a:srgbClr val="000000"/>
                        </a:solidFill>
                        <a:effectLst/>
                        <a:latin typeface="Arial"/>
                        <a:ea typeface="Arial"/>
                        <a:cs typeface="Arial"/>
                        <a:sym typeface="Arial"/>
                      </a:endParaRPr>
                    </a:p>
                  </a:txBody>
                  <a:tcPr marL="7620" marR="7620" marT="7620" marB="0" anchor="ctr"/>
                </a:tc>
                <a:tc>
                  <a:txBody>
                    <a:bodyPr/>
                    <a:lstStyle/>
                    <a:p>
                      <a:pPr algn="ctr" rtl="0" fontAlgn="ctr"/>
                      <a:r>
                        <a:rPr lang="en-US" sz="1000" b="0" i="0" u="sng" strike="noStrike" cap="none" dirty="0" err="1">
                          <a:solidFill>
                            <a:srgbClr val="000000"/>
                          </a:solidFill>
                          <a:effectLst/>
                          <a:latin typeface="Arial"/>
                          <a:ea typeface="Arial"/>
                          <a:cs typeface="Arial"/>
                          <a:sym typeface="Arial"/>
                        </a:rPr>
                        <a:t>DeltaE</a:t>
                      </a:r>
                      <a:r>
                        <a:rPr lang="en-US" sz="1000" b="0" i="0" u="sng" strike="noStrike" cap="none" dirty="0">
                          <a:solidFill>
                            <a:srgbClr val="000000"/>
                          </a:solidFill>
                          <a:effectLst/>
                          <a:latin typeface="Arial"/>
                          <a:ea typeface="Arial"/>
                          <a:cs typeface="Arial"/>
                          <a:sym typeface="Arial"/>
                        </a:rPr>
                        <a:t> min</a:t>
                      </a:r>
                    </a:p>
                  </a:txBody>
                  <a:tcPr marL="7620" marR="7620" marT="7620" marB="0" anchor="ctr"/>
                </a:tc>
                <a:tc>
                  <a:txBody>
                    <a:bodyPr/>
                    <a:lstStyle/>
                    <a:p>
                      <a:pPr algn="ctr" rtl="0" fontAlgn="ctr"/>
                      <a:r>
                        <a:rPr lang="en-US" sz="1000" b="0" i="0" u="sng" strike="noStrike" cap="none" dirty="0">
                          <a:solidFill>
                            <a:srgbClr val="000000"/>
                          </a:solidFill>
                          <a:effectLst/>
                          <a:latin typeface="Arial"/>
                          <a:ea typeface="Arial"/>
                          <a:cs typeface="Arial"/>
                          <a:sym typeface="Arial"/>
                        </a:rPr>
                        <a:t>Corresponding Alpha Values</a:t>
                      </a:r>
                    </a:p>
                  </a:txBody>
                  <a:tcPr marL="7620" marR="7620" marT="7620" marB="0" anchor="ctr"/>
                </a:tc>
                <a:tc>
                  <a:txBody>
                    <a:bodyPr/>
                    <a:lstStyle/>
                    <a:p>
                      <a:pPr algn="ctr" rtl="0" fontAlgn="ctr"/>
                      <a:r>
                        <a:rPr lang="en-US" sz="1000" b="0" i="0" u="sng" strike="noStrike" cap="none" dirty="0">
                          <a:solidFill>
                            <a:srgbClr val="000000"/>
                          </a:solidFill>
                          <a:effectLst/>
                          <a:latin typeface="Arial"/>
                          <a:ea typeface="Arial"/>
                          <a:cs typeface="Arial"/>
                          <a:sym typeface="Arial"/>
                        </a:rPr>
                        <a:t>Original </a:t>
                      </a:r>
                      <a:r>
                        <a:rPr lang="en-US" sz="1000" b="0" i="0" u="sng" strike="noStrike" cap="none" dirty="0" err="1">
                          <a:solidFill>
                            <a:srgbClr val="000000"/>
                          </a:solidFill>
                          <a:effectLst/>
                          <a:latin typeface="Arial"/>
                          <a:ea typeface="Arial"/>
                          <a:cs typeface="Arial"/>
                          <a:sym typeface="Arial"/>
                        </a:rPr>
                        <a:t>DeltaE</a:t>
                      </a:r>
                      <a:endParaRPr lang="en-US" sz="1000" b="0" i="0" u="sng" strike="noStrike" cap="none" dirty="0">
                        <a:solidFill>
                          <a:srgbClr val="000000"/>
                        </a:solidFill>
                        <a:effectLst/>
                        <a:latin typeface="Arial"/>
                        <a:ea typeface="Arial"/>
                        <a:cs typeface="Arial"/>
                        <a:sym typeface="Arial"/>
                      </a:endParaRPr>
                    </a:p>
                  </a:txBody>
                  <a:tcPr marL="7620" marR="7620" marT="7620" marB="0" anchor="ctr"/>
                </a:tc>
                <a:tc>
                  <a:txBody>
                    <a:bodyPr/>
                    <a:lstStyle/>
                    <a:p>
                      <a:pPr algn="ctr" rtl="0" fontAlgn="ctr"/>
                      <a:r>
                        <a:rPr lang="en-US" sz="1000" b="0" i="0" u="sng" strike="noStrike" cap="none" dirty="0" err="1">
                          <a:solidFill>
                            <a:srgbClr val="000000"/>
                          </a:solidFill>
                          <a:effectLst/>
                          <a:latin typeface="Arial"/>
                          <a:ea typeface="Arial"/>
                          <a:cs typeface="Arial"/>
                          <a:sym typeface="Arial"/>
                        </a:rPr>
                        <a:t>DeltaE</a:t>
                      </a:r>
                      <a:r>
                        <a:rPr lang="en-US" sz="1000" b="0" i="0" u="sng" strike="noStrike" cap="none" dirty="0">
                          <a:solidFill>
                            <a:srgbClr val="000000"/>
                          </a:solidFill>
                          <a:effectLst/>
                          <a:latin typeface="Arial"/>
                          <a:ea typeface="Arial"/>
                          <a:cs typeface="Arial"/>
                          <a:sym typeface="Arial"/>
                        </a:rPr>
                        <a:t> min</a:t>
                      </a:r>
                    </a:p>
                  </a:txBody>
                  <a:tcPr marL="7620" marR="7620" marT="7620" marB="0" anchor="ctr"/>
                </a:tc>
                <a:tc>
                  <a:txBody>
                    <a:bodyPr/>
                    <a:lstStyle/>
                    <a:p>
                      <a:pPr algn="ctr" rtl="0" fontAlgn="ctr"/>
                      <a:r>
                        <a:rPr lang="en-US" sz="1000" b="0" i="0" u="sng" strike="noStrike" cap="none" dirty="0">
                          <a:solidFill>
                            <a:srgbClr val="000000"/>
                          </a:solidFill>
                          <a:effectLst/>
                          <a:latin typeface="Arial"/>
                          <a:ea typeface="Arial"/>
                          <a:cs typeface="Arial"/>
                          <a:sym typeface="Arial"/>
                        </a:rPr>
                        <a:t>Corresponding Alpha Values</a:t>
                      </a:r>
                    </a:p>
                  </a:txBody>
                  <a:tcPr marL="7620" marR="7620" marT="7620" marB="0" anchor="ctr"/>
                </a:tc>
                <a:extLst>
                  <a:ext uri="{0D108BD9-81ED-4DB2-BD59-A6C34878D82A}">
                    <a16:rowId xmlns:a16="http://schemas.microsoft.com/office/drawing/2014/main" val="3020643568"/>
                  </a:ext>
                </a:extLst>
              </a:tr>
              <a:tr h="261257">
                <a:tc>
                  <a:txBody>
                    <a:bodyPr/>
                    <a:lstStyle/>
                    <a:p>
                      <a:pPr algn="ctr" rtl="0" fontAlgn="ctr"/>
                      <a:r>
                        <a:rPr lang="en-US" sz="1100" u="none" strike="noStrike">
                          <a:effectLst/>
                        </a:rPr>
                        <a:t>1- Chair</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u="none" strike="noStrike">
                          <a:effectLst/>
                        </a:rPr>
                        <a:t>262.46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262.46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81609.76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77595.63</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dirty="0">
                          <a:effectLst/>
                        </a:rPr>
                        <a:t>6.4</a:t>
                      </a:r>
                      <a:endParaRPr lang="en-US" sz="10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dirty="0">
                          <a:effectLst/>
                        </a:rPr>
                        <a:t>50850.89</a:t>
                      </a:r>
                      <a:endParaRPr lang="en-US" sz="10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dirty="0">
                          <a:effectLst/>
                        </a:rPr>
                        <a:t>46720.58</a:t>
                      </a:r>
                      <a:endParaRPr lang="en-US" sz="10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dirty="0">
                          <a:effectLst/>
                        </a:rPr>
                        <a:t>2</a:t>
                      </a:r>
                      <a:endParaRPr lang="en-US" sz="10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10399.13</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9172.68</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1.1</a:t>
                      </a:r>
                      <a:endParaRPr lang="en-US" sz="10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455510544"/>
                  </a:ext>
                </a:extLst>
              </a:tr>
              <a:tr h="261257">
                <a:tc>
                  <a:txBody>
                    <a:bodyPr/>
                    <a:lstStyle/>
                    <a:p>
                      <a:pPr algn="ctr" rtl="0" fontAlgn="ctr"/>
                      <a:r>
                        <a:rPr lang="en-US" sz="1100" u="none" strike="noStrike">
                          <a:effectLst/>
                        </a:rPr>
                        <a:t>2 - Car</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u="none" strike="noStrike">
                          <a:effectLst/>
                        </a:rPr>
                        <a:t>226.93</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226.93</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84901.21</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84104.3</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5.5</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39525.41</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37694.96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dirty="0">
                          <a:effectLst/>
                        </a:rPr>
                        <a:t>12898.39</a:t>
                      </a:r>
                      <a:endParaRPr lang="en-US" sz="10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dirty="0">
                          <a:effectLst/>
                        </a:rPr>
                        <a:t>12297.33</a:t>
                      </a:r>
                      <a:endParaRPr lang="en-US" sz="10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1.1</a:t>
                      </a:r>
                      <a:endParaRPr lang="en-US" sz="10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63524040"/>
                  </a:ext>
                </a:extLst>
              </a:tr>
              <a:tr h="261257">
                <a:tc>
                  <a:txBody>
                    <a:bodyPr/>
                    <a:lstStyle/>
                    <a:p>
                      <a:pPr algn="ctr" rtl="0" fontAlgn="ctr"/>
                      <a:r>
                        <a:rPr lang="en-US" sz="1100" u="none" strike="noStrike">
                          <a:effectLst/>
                        </a:rPr>
                        <a:t>3 - Lake</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u="none" strike="noStrike">
                          <a:effectLst/>
                        </a:rPr>
                        <a:t>201.47</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201.47</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82336.67</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80631.63</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4.7</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42418.39</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41045.67</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7389.72</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dirty="0">
                          <a:effectLst/>
                        </a:rPr>
                        <a:t>7047.39</a:t>
                      </a:r>
                      <a:endParaRPr lang="en-US" sz="10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1.1</a:t>
                      </a:r>
                      <a:endParaRPr lang="en-US" sz="10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47146548"/>
                  </a:ext>
                </a:extLst>
              </a:tr>
              <a:tr h="261257">
                <a:tc>
                  <a:txBody>
                    <a:bodyPr/>
                    <a:lstStyle/>
                    <a:p>
                      <a:pPr algn="ctr" rtl="0" fontAlgn="ctr"/>
                      <a:r>
                        <a:rPr lang="en-US" sz="1100" u="none" strike="noStrike" dirty="0">
                          <a:effectLst/>
                        </a:rPr>
                        <a:t>4 - Family</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u="none" strike="noStrike">
                          <a:effectLst/>
                        </a:rPr>
                        <a:t>205.08</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205.08</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100059.4</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99797.8</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2.8</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23913.66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23542</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1.4</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15987.36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dirty="0">
                          <a:effectLst/>
                        </a:rPr>
                        <a:t>15907.71</a:t>
                      </a:r>
                      <a:endParaRPr lang="en-US" sz="10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dirty="0">
                          <a:effectLst/>
                        </a:rPr>
                        <a:t>1.1</a:t>
                      </a:r>
                      <a:endParaRPr lang="en-US" sz="10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195335780"/>
                  </a:ext>
                </a:extLst>
              </a:tr>
              <a:tr h="261257">
                <a:tc>
                  <a:txBody>
                    <a:bodyPr/>
                    <a:lstStyle/>
                    <a:p>
                      <a:pPr algn="ctr" rtl="0" fontAlgn="ctr"/>
                      <a:r>
                        <a:rPr lang="en-US" sz="1100" u="none" strike="noStrike">
                          <a:effectLst/>
                        </a:rPr>
                        <a:t>5 - Garden</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u="none" strike="noStrike">
                          <a:effectLst/>
                        </a:rPr>
                        <a:t>179.06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179.06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78412.93</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76660.24</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3.6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47420.33</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44345.71</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1.8</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13014.99</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11655.95</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dirty="0">
                          <a:effectLst/>
                        </a:rPr>
                        <a:t>1.2</a:t>
                      </a:r>
                      <a:endParaRPr lang="en-US" sz="10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647688561"/>
                  </a:ext>
                </a:extLst>
              </a:tr>
              <a:tr h="261257">
                <a:tc>
                  <a:txBody>
                    <a:bodyPr/>
                    <a:lstStyle/>
                    <a:p>
                      <a:pPr algn="ctr" rtl="0" fontAlgn="ctr"/>
                      <a:r>
                        <a:rPr lang="en-US" sz="1100" u="none" strike="noStrike">
                          <a:effectLst/>
                        </a:rPr>
                        <a:t>6 - Home</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u="none" strike="noStrike">
                          <a:effectLst/>
                        </a:rPr>
                        <a:t>225.85</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225.85</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84298.85</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82840.7</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5.2</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42955.8</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41572.2</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1.8</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9067.52</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8848.36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dirty="0">
                          <a:effectLst/>
                        </a:rPr>
                        <a:t>1.1</a:t>
                      </a:r>
                      <a:endParaRPr lang="en-US" sz="10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2244585"/>
                  </a:ext>
                </a:extLst>
              </a:tr>
              <a:tr h="261257">
                <a:tc>
                  <a:txBody>
                    <a:bodyPr/>
                    <a:lstStyle/>
                    <a:p>
                      <a:pPr algn="ctr" rtl="0" fontAlgn="ctr"/>
                      <a:r>
                        <a:rPr lang="en-US" sz="1100" u="none" strike="noStrike">
                          <a:effectLst/>
                        </a:rPr>
                        <a:t>7 - Restaurant</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000" u="none" strike="noStrike">
                          <a:effectLst/>
                        </a:rPr>
                        <a:t>487.04</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487.04</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50312.46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46832.88</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8.8</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dirty="0">
                          <a:effectLst/>
                        </a:rPr>
                        <a:t>40584.93</a:t>
                      </a:r>
                      <a:endParaRPr lang="en-US" sz="10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dirty="0">
                          <a:effectLst/>
                        </a:rPr>
                        <a:t>38512.54</a:t>
                      </a:r>
                      <a:endParaRPr lang="en-US" sz="10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2.1</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US" sz="1000" u="none" strike="noStrike">
                          <a:effectLst/>
                        </a:rPr>
                        <a:t>2498.56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a:effectLst/>
                        </a:rPr>
                        <a:t>2498.56</a:t>
                      </a:r>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rtl="0" fontAlgn="ctr"/>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93286105"/>
                  </a:ext>
                </a:extLst>
              </a:tr>
            </a:tbl>
          </a:graphicData>
        </a:graphic>
      </p:graphicFrame>
      <p:sp>
        <p:nvSpPr>
          <p:cNvPr id="4" name="Slide Number Placeholder 3"/>
          <p:cNvSpPr>
            <a:spLocks noGrp="1"/>
          </p:cNvSpPr>
          <p:nvPr>
            <p:ph type="sldNum" idx="12"/>
          </p:nvPr>
        </p:nvSpPr>
        <p:spPr/>
        <p:txBody>
          <a:bodyPr/>
          <a:lstStyle/>
          <a:p>
            <a:pPr marL="0" lvl="0" indent="0">
              <a:spcBef>
                <a:spcPts val="0"/>
              </a:spcBef>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spcBef>
                <a:spcPts val="0"/>
              </a:spcBef>
              <a:buNone/>
            </a:pPr>
            <a:r>
              <a:rPr lang="en" dirty="0"/>
              <a:t>Color Correction Adjustment - Local Method</a:t>
            </a:r>
          </a:p>
          <a:p>
            <a:pPr marL="0" lvl="0" indent="0" rtl="0">
              <a:spcBef>
                <a:spcPts val="0"/>
              </a:spcBef>
              <a:buNone/>
            </a:pPr>
            <a:endParaRPr dirty="0"/>
          </a:p>
        </p:txBody>
      </p:sp>
      <p:sp>
        <p:nvSpPr>
          <p:cNvPr id="175" name="Shape 175"/>
          <p:cNvSpPr txBox="1">
            <a:spLocks noGrp="1"/>
          </p:cNvSpPr>
          <p:nvPr>
            <p:ph type="body" idx="1"/>
          </p:nvPr>
        </p:nvSpPr>
        <p:spPr>
          <a:xfrm>
            <a:off x="211700" y="1218500"/>
            <a:ext cx="8520600" cy="3339000"/>
          </a:xfrm>
          <a:prstGeom prst="rect">
            <a:avLst/>
          </a:prstGeom>
        </p:spPr>
        <p:txBody>
          <a:bodyPr wrap="square" lIns="91425" tIns="91425" rIns="91425" bIns="91425" anchor="t" anchorCtr="0">
            <a:noAutofit/>
          </a:bodyPr>
          <a:lstStyle/>
          <a:p>
            <a:pPr marL="457200" lvl="0" indent="-317500" algn="just" rtl="0">
              <a:spcBef>
                <a:spcPts val="1000"/>
              </a:spcBef>
              <a:spcAft>
                <a:spcPts val="0"/>
              </a:spcAft>
              <a:buClr>
                <a:srgbClr val="000000"/>
              </a:buClr>
              <a:buSzPts val="1400"/>
              <a:buFont typeface="Arial"/>
              <a:buChar char="❏"/>
            </a:pPr>
            <a:r>
              <a:rPr lang="en" sz="1400">
                <a:solidFill>
                  <a:srgbClr val="000000"/>
                </a:solidFill>
                <a:latin typeface="Arial"/>
                <a:ea typeface="Arial"/>
                <a:cs typeface="Arial"/>
                <a:sym typeface="Arial"/>
              </a:rPr>
              <a:t>A test range of LAB values is established.</a:t>
            </a:r>
          </a:p>
          <a:p>
            <a:pPr marL="457200" lvl="0" indent="-317500" algn="just"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An alpha map matrix that is indexed with LAB values for a particular iTMO is created.</a:t>
            </a:r>
          </a:p>
          <a:p>
            <a:pPr marL="457200" lvl="0" indent="-317500" algn="just"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Each of the LAB values is converted into RGB values.</a:t>
            </a:r>
          </a:p>
          <a:p>
            <a:pPr marL="457200" lvl="0" indent="-317500" algn="just"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RGB value is processed by an iTMO to create a resulting HDR RGB value.</a:t>
            </a:r>
          </a:p>
          <a:p>
            <a:pPr marL="457200" lvl="0" indent="-317500" algn="just"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resulting HDR RGB value is adjust with an array of discrete numbers to scale both the chrominance A &amp; B values. </a:t>
            </a:r>
          </a:p>
          <a:p>
            <a:pPr marL="457200" lvl="0" indent="-317500" algn="just"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number that results in the lowest deltaE value is selected to be the local alpha value for that LAB value.</a:t>
            </a:r>
          </a:p>
          <a:p>
            <a:pPr marL="457200" lvl="0" indent="-317500" algn="just"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local alpha value is stored in the alpha map matrix.</a:t>
            </a:r>
          </a:p>
          <a:p>
            <a:pPr marL="457200" lvl="0" indent="-317500" algn="just"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Step 3 to 7 are repeated for the entire LAB value test range.</a:t>
            </a:r>
          </a:p>
          <a:p>
            <a:pPr marL="0" lvl="0" indent="0" rtl="0">
              <a:spcBef>
                <a:spcPts val="0"/>
              </a:spcBef>
              <a:buNone/>
            </a:pPr>
            <a:endParaRPr>
              <a:highlight>
                <a:srgbClr val="FFD966"/>
              </a:highlight>
            </a:endParaRP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spcBef>
                <a:spcPts val="0"/>
              </a:spcBef>
              <a:buNone/>
            </a:pPr>
            <a:r>
              <a:rPr lang="en" dirty="0"/>
              <a:t>Color Correction with a local alpha value</a:t>
            </a:r>
          </a:p>
          <a:p>
            <a:pPr marL="0" lvl="0" indent="0" rtl="0">
              <a:spcBef>
                <a:spcPts val="0"/>
              </a:spcBef>
              <a:buNone/>
            </a:pPr>
            <a:endParaRPr sz="1800" dirty="0">
              <a:solidFill>
                <a:srgbClr val="000000"/>
              </a:solidFill>
              <a:latin typeface="Arial"/>
              <a:ea typeface="Arial"/>
              <a:cs typeface="Arial"/>
              <a:sym typeface="Arial"/>
            </a:endParaRPr>
          </a:p>
        </p:txBody>
      </p:sp>
      <p:sp>
        <p:nvSpPr>
          <p:cNvPr id="181" name="Shape 181"/>
          <p:cNvSpPr txBox="1">
            <a:spLocks noGrp="1"/>
          </p:cNvSpPr>
          <p:nvPr>
            <p:ph type="body" idx="1"/>
          </p:nvPr>
        </p:nvSpPr>
        <p:spPr>
          <a:xfrm>
            <a:off x="408806" y="1355225"/>
            <a:ext cx="8520600" cy="3339000"/>
          </a:xfrm>
          <a:prstGeom prst="rect">
            <a:avLst/>
          </a:prstGeom>
        </p:spPr>
        <p:txBody>
          <a:bodyPr wrap="square" lIns="91425" tIns="91425" rIns="91425" bIns="91425" anchor="t" anchorCtr="0">
            <a:noAutofit/>
          </a:bodyPr>
          <a:lstStyle/>
          <a:p>
            <a:pPr marL="457200" lvl="0" indent="-342900" rtl="0">
              <a:spcBef>
                <a:spcPts val="1000"/>
              </a:spcBef>
              <a:spcAft>
                <a:spcPts val="0"/>
              </a:spcAft>
              <a:buSzPts val="1800"/>
              <a:buChar char="●"/>
            </a:pPr>
            <a:r>
              <a:rPr lang="en" dirty="0">
                <a:solidFill>
                  <a:srgbClr val="000000"/>
                </a:solidFill>
                <a:latin typeface="Arial"/>
                <a:ea typeface="Arial"/>
                <a:cs typeface="Arial"/>
                <a:sym typeface="Arial"/>
              </a:rPr>
              <a:t>Process chart</a:t>
            </a:r>
          </a:p>
          <a:p>
            <a:pPr marL="457200" lvl="0" indent="-342900" rtl="0">
              <a:spcBef>
                <a:spcPts val="1000"/>
              </a:spcBef>
              <a:spcAft>
                <a:spcPts val="0"/>
              </a:spcAft>
              <a:buSzPts val="1800"/>
              <a:buChar char="●"/>
            </a:pPr>
            <a:endParaRPr lang="en" dirty="0">
              <a:solidFill>
                <a:srgbClr val="000000"/>
              </a:solidFill>
              <a:latin typeface="Arial"/>
              <a:ea typeface="Arial"/>
              <a:cs typeface="Arial"/>
              <a:sym typeface="Arial"/>
            </a:endParaRPr>
          </a:p>
          <a:p>
            <a:pPr marL="457200" lvl="0" indent="-342900" rtl="0">
              <a:spcBef>
                <a:spcPts val="1000"/>
              </a:spcBef>
              <a:spcAft>
                <a:spcPts val="0"/>
              </a:spcAft>
              <a:buSzPts val="1800"/>
              <a:buChar char="●"/>
            </a:pPr>
            <a:r>
              <a:rPr lang="en" dirty="0">
                <a:solidFill>
                  <a:srgbClr val="000000"/>
                </a:solidFill>
                <a:latin typeface="Arial"/>
                <a:ea typeface="Arial"/>
                <a:cs typeface="Arial"/>
                <a:sym typeface="Arial"/>
              </a:rPr>
              <a:t>Limitation</a:t>
            </a:r>
          </a:p>
          <a:p>
            <a:pPr marL="0" lvl="0" indent="0" rtl="0">
              <a:spcBef>
                <a:spcPts val="1000"/>
              </a:spcBef>
              <a:spcAft>
                <a:spcPts val="0"/>
              </a:spcAft>
              <a:buNone/>
            </a:pPr>
            <a:endParaRPr dirty="0">
              <a:solidFill>
                <a:srgbClr val="000000"/>
              </a:solidFill>
              <a:latin typeface="Arial"/>
              <a:ea typeface="Arial"/>
              <a:cs typeface="Arial"/>
              <a:sym typeface="Arial"/>
            </a:endParaRPr>
          </a:p>
        </p:txBody>
      </p:sp>
      <p:sp>
        <p:nvSpPr>
          <p:cNvPr id="182" name="Shape 182"/>
          <p:cNvSpPr txBox="1"/>
          <p:nvPr/>
        </p:nvSpPr>
        <p:spPr>
          <a:xfrm>
            <a:off x="4871100" y="1355225"/>
            <a:ext cx="3028500" cy="495600"/>
          </a:xfrm>
          <a:prstGeom prst="rect">
            <a:avLst/>
          </a:prstGeom>
          <a:noFill/>
          <a:ln>
            <a:noFill/>
          </a:ln>
        </p:spPr>
        <p:txBody>
          <a:bodyPr wrap="square" lIns="91425" tIns="91425" rIns="91425" bIns="91425" anchor="t" anchorCtr="0">
            <a:noAutofit/>
          </a:bodyPr>
          <a:lstStyle/>
          <a:p>
            <a:pPr marL="0" lvl="0" indent="0" rtl="0">
              <a:spcBef>
                <a:spcPts val="0"/>
              </a:spcBef>
              <a:buNone/>
            </a:pPr>
            <a:endParaRPr sz="1800">
              <a:highlight>
                <a:srgbClr val="FFE599"/>
              </a:highlight>
            </a:endParaRP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17</a:t>
            </a:fld>
            <a:endParaRPr lang="en"/>
          </a:p>
        </p:txBody>
      </p:sp>
      <p:pic>
        <p:nvPicPr>
          <p:cNvPr id="5122" name="Picture 2" descr="https://scontent-sea1-1.xx.fbcdn.net/v/t34.0-12/25463708_164463547636291_340862429_n.png?oh=5018f266af0af98c3655bdf91cc8cefb&amp;oe=5A36D2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900" y="1140470"/>
            <a:ext cx="5867400" cy="2486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490250" y="526350"/>
            <a:ext cx="5618700" cy="4090800"/>
          </a:xfrm>
          <a:prstGeom prst="rect">
            <a:avLst/>
          </a:prstGeom>
        </p:spPr>
        <p:txBody>
          <a:bodyPr wrap="square" lIns="91425" tIns="91425" rIns="91425" bIns="91425" anchor="ctr" anchorCtr="0">
            <a:noAutofit/>
          </a:bodyPr>
          <a:lstStyle/>
          <a:p>
            <a:pPr marL="0" lvl="0" indent="0">
              <a:spcBef>
                <a:spcPts val="0"/>
              </a:spcBef>
              <a:buNone/>
            </a:pPr>
            <a:r>
              <a:rPr lang="en"/>
              <a:t>Color region Determination</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a:spcBef>
                <a:spcPts val="0"/>
              </a:spcBef>
              <a:buNone/>
            </a:pPr>
            <a:r>
              <a:rPr lang="en"/>
              <a:t>Color region Determination</a:t>
            </a:r>
          </a:p>
        </p:txBody>
      </p:sp>
      <p:sp>
        <p:nvSpPr>
          <p:cNvPr id="194" name="Shape 194"/>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0" lvl="0" indent="0" algn="l" rtl="0">
              <a:spcBef>
                <a:spcPts val="1000"/>
              </a:spcBef>
              <a:spcAft>
                <a:spcPts val="0"/>
              </a:spcAft>
              <a:buNone/>
            </a:pPr>
            <a:endParaRPr sz="1200">
              <a:solidFill>
                <a:srgbClr val="000000"/>
              </a:solidFill>
              <a:latin typeface="Arial"/>
              <a:ea typeface="Arial"/>
              <a:cs typeface="Arial"/>
              <a:sym typeface="Arial"/>
            </a:endParaRPr>
          </a:p>
          <a:p>
            <a:pPr marL="0" lvl="0" indent="0" algn="l" rtl="0">
              <a:spcBef>
                <a:spcPts val="1000"/>
              </a:spcBef>
              <a:spcAft>
                <a:spcPts val="0"/>
              </a:spcAft>
              <a:buNone/>
            </a:pPr>
            <a:r>
              <a:rPr lang="en" sz="1400" b="1">
                <a:solidFill>
                  <a:srgbClr val="000000"/>
                </a:solidFill>
                <a:latin typeface="Arial"/>
                <a:ea typeface="Arial"/>
                <a:cs typeface="Arial"/>
                <a:sym typeface="Arial"/>
              </a:rPr>
              <a:t>Color region determination in YCbCr color space:</a:t>
            </a:r>
          </a:p>
          <a:p>
            <a:pPr marL="0" lvl="0" indent="0" algn="ctr" rtl="0">
              <a:spcBef>
                <a:spcPts val="1000"/>
              </a:spcBef>
              <a:spcAft>
                <a:spcPts val="0"/>
              </a:spcAft>
              <a:buNone/>
            </a:pPr>
            <a:r>
              <a:rPr lang="en">
                <a:solidFill>
                  <a:srgbClr val="000000"/>
                </a:solidFill>
                <a:latin typeface="Arial"/>
                <a:ea typeface="Arial"/>
                <a:cs typeface="Arial"/>
                <a:sym typeface="Arial"/>
              </a:rPr>
              <a:t>Hue = Θ = 𝑡𝑎𝑛−1 (Cr\Cb)</a:t>
            </a:r>
          </a:p>
          <a:p>
            <a:pPr marL="0" lvl="0" indent="0" rtl="0">
              <a:spcBef>
                <a:spcPts val="1000"/>
              </a:spcBef>
              <a:spcAft>
                <a:spcPts val="0"/>
              </a:spcAft>
              <a:buNone/>
            </a:pPr>
            <a:r>
              <a:rPr lang="en" sz="1400" b="1">
                <a:solidFill>
                  <a:srgbClr val="000000"/>
                </a:solidFill>
                <a:latin typeface="Arial"/>
                <a:ea typeface="Arial"/>
                <a:cs typeface="Arial"/>
                <a:sym typeface="Arial"/>
              </a:rPr>
              <a:t>The criterion for each color region:</a:t>
            </a:r>
          </a:p>
          <a:p>
            <a:pPr marL="457200" lvl="0" indent="0" algn="l" rtl="0">
              <a:spcBef>
                <a:spcPts val="1000"/>
              </a:spcBef>
              <a:spcAft>
                <a:spcPts val="0"/>
              </a:spcAft>
              <a:buNone/>
            </a:pPr>
            <a:r>
              <a:rPr lang="en" sz="1200">
                <a:solidFill>
                  <a:srgbClr val="000000"/>
                </a:solidFill>
                <a:latin typeface="Arial"/>
                <a:ea typeface="Arial"/>
                <a:cs typeface="Arial"/>
                <a:sym typeface="Arial"/>
              </a:rPr>
              <a:t>                                                        Magenta:22≤ Θ ≤ 80        Red: 80 ≤ Θ ≤ 138</a:t>
            </a:r>
          </a:p>
          <a:p>
            <a:pPr marL="457200" lvl="0" indent="0" algn="ctr" rtl="0">
              <a:spcBef>
                <a:spcPts val="1000"/>
              </a:spcBef>
              <a:spcAft>
                <a:spcPts val="0"/>
              </a:spcAft>
              <a:buNone/>
            </a:pPr>
            <a:r>
              <a:rPr lang="en" sz="1200">
                <a:solidFill>
                  <a:srgbClr val="000000"/>
                </a:solidFill>
                <a:latin typeface="Arial"/>
                <a:ea typeface="Arial"/>
                <a:cs typeface="Arial"/>
                <a:sym typeface="Arial"/>
              </a:rPr>
              <a:t>   Yellow: 138≤ Θ ≤ 202      Green: 202  ≤ Θ ≤ 259</a:t>
            </a:r>
          </a:p>
          <a:p>
            <a:pPr marL="457200" lvl="0" indent="0" algn="l" rtl="0">
              <a:spcBef>
                <a:spcPts val="1000"/>
              </a:spcBef>
              <a:spcAft>
                <a:spcPts val="0"/>
              </a:spcAft>
              <a:buNone/>
            </a:pPr>
            <a:r>
              <a:rPr lang="en" sz="1200">
                <a:solidFill>
                  <a:srgbClr val="000000"/>
                </a:solidFill>
                <a:latin typeface="Arial"/>
                <a:ea typeface="Arial"/>
                <a:cs typeface="Arial"/>
                <a:sym typeface="Arial"/>
              </a:rPr>
              <a:t>                                                        Cyan: 259  ≤ Θ ≤  319      Blue: -41 ≤ Θ ≤ 22</a:t>
            </a:r>
          </a:p>
          <a:p>
            <a:pPr marL="0" lvl="0" indent="0" algn="l" rtl="0">
              <a:spcBef>
                <a:spcPts val="1000"/>
              </a:spcBef>
              <a:spcAft>
                <a:spcPts val="0"/>
              </a:spcAft>
              <a:buNone/>
            </a:pPr>
            <a:r>
              <a:rPr lang="en" sz="1400" b="1">
                <a:solidFill>
                  <a:srgbClr val="000000"/>
                </a:solidFill>
                <a:latin typeface="Arial"/>
                <a:ea typeface="Arial"/>
                <a:cs typeface="Arial"/>
                <a:sym typeface="Arial"/>
              </a:rPr>
              <a:t>Process:</a:t>
            </a:r>
          </a:p>
        </p:txBody>
      </p:sp>
      <p:sp>
        <p:nvSpPr>
          <p:cNvPr id="195" name="Shape 195"/>
          <p:cNvSpPr txBox="1"/>
          <p:nvPr/>
        </p:nvSpPr>
        <p:spPr>
          <a:xfrm>
            <a:off x="311700" y="937675"/>
            <a:ext cx="7107000" cy="480600"/>
          </a:xfrm>
          <a:prstGeom prst="rect">
            <a:avLst/>
          </a:prstGeom>
          <a:noFill/>
          <a:ln>
            <a:noFill/>
          </a:ln>
        </p:spPr>
        <p:txBody>
          <a:bodyPr wrap="square" lIns="91425" tIns="91425" rIns="91425" bIns="91425" anchor="t" anchorCtr="0">
            <a:noAutofit/>
          </a:bodyPr>
          <a:lstStyle/>
          <a:p>
            <a:pPr marL="457200" lvl="0" indent="-317500" rtl="0">
              <a:lnSpc>
                <a:spcPct val="115000"/>
              </a:lnSpc>
              <a:spcBef>
                <a:spcPts val="1000"/>
              </a:spcBef>
              <a:buSzPts val="1400"/>
              <a:buChar char="★"/>
            </a:pPr>
            <a:r>
              <a:rPr lang="en" sz="1200"/>
              <a:t> </a:t>
            </a:r>
            <a:r>
              <a:rPr lang="en" sz="1800"/>
              <a:t>To find the relationship between different colors and alphas</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a:spcBef>
                <a:spcPts val="0"/>
              </a:spcBef>
              <a:buNone/>
            </a:pPr>
            <a:r>
              <a:rPr lang="en"/>
              <a:t>In this presentation</a:t>
            </a:r>
          </a:p>
        </p:txBody>
      </p:sp>
      <p:sp>
        <p:nvSpPr>
          <p:cNvPr id="95" name="Shape 95"/>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0" lvl="0" indent="0" rtl="0">
              <a:lnSpc>
                <a:spcPct val="150000"/>
              </a:lnSpc>
              <a:spcBef>
                <a:spcPts val="0"/>
              </a:spcBef>
              <a:spcAft>
                <a:spcPts val="0"/>
              </a:spcAft>
              <a:buNone/>
            </a:pPr>
            <a:r>
              <a:rPr lang="en" sz="1900"/>
              <a:t>Introduction-existing work</a:t>
            </a:r>
          </a:p>
          <a:p>
            <a:pPr marL="0" lvl="0" indent="0" rtl="0">
              <a:lnSpc>
                <a:spcPct val="150000"/>
              </a:lnSpc>
              <a:spcBef>
                <a:spcPts val="0"/>
              </a:spcBef>
              <a:spcAft>
                <a:spcPts val="0"/>
              </a:spcAft>
              <a:buNone/>
            </a:pPr>
            <a:r>
              <a:rPr lang="en" sz="1900"/>
              <a:t>iTMO overview Process &amp; DeltaE </a:t>
            </a:r>
          </a:p>
          <a:p>
            <a:pPr marL="0" lvl="0" indent="0" rtl="0">
              <a:lnSpc>
                <a:spcPct val="150000"/>
              </a:lnSpc>
              <a:spcBef>
                <a:spcPts val="0"/>
              </a:spcBef>
              <a:spcAft>
                <a:spcPts val="0"/>
              </a:spcAft>
              <a:buNone/>
            </a:pPr>
            <a:r>
              <a:rPr lang="en"/>
              <a:t>Colour correction method</a:t>
            </a:r>
          </a:p>
          <a:p>
            <a:pPr marL="0" lvl="0" indent="0" rtl="0">
              <a:lnSpc>
                <a:spcPct val="150000"/>
              </a:lnSpc>
              <a:spcBef>
                <a:spcPts val="0"/>
              </a:spcBef>
              <a:spcAft>
                <a:spcPts val="0"/>
              </a:spcAft>
              <a:buNone/>
            </a:pPr>
            <a:r>
              <a:rPr lang="en"/>
              <a:t>Colour region determination</a:t>
            </a:r>
          </a:p>
          <a:p>
            <a:pPr marL="0" lvl="0" indent="0" rtl="0">
              <a:lnSpc>
                <a:spcPct val="150000"/>
              </a:lnSpc>
              <a:spcBef>
                <a:spcPts val="0"/>
              </a:spcBef>
              <a:spcAft>
                <a:spcPts val="0"/>
              </a:spcAft>
              <a:buNone/>
            </a:pPr>
            <a:r>
              <a:rPr lang="en"/>
              <a:t>Visualization of alpha map &amp; comparison</a:t>
            </a:r>
          </a:p>
          <a:p>
            <a:pPr marL="0" lvl="0" indent="0" rtl="0">
              <a:lnSpc>
                <a:spcPct val="150000"/>
              </a:lnSpc>
              <a:spcBef>
                <a:spcPts val="0"/>
              </a:spcBef>
              <a:spcAft>
                <a:spcPts val="0"/>
              </a:spcAft>
              <a:buNone/>
            </a:pPr>
            <a:r>
              <a:rPr lang="en"/>
              <a:t>Our improvements</a:t>
            </a:r>
          </a:p>
          <a:p>
            <a:pPr marL="0" lvl="0" indent="0" rtl="0">
              <a:lnSpc>
                <a:spcPct val="150000"/>
              </a:lnSpc>
              <a:spcBef>
                <a:spcPts val="0"/>
              </a:spcBef>
              <a:spcAft>
                <a:spcPts val="0"/>
              </a:spcAft>
              <a:buNone/>
            </a:pPr>
            <a:r>
              <a:rPr lang="en"/>
              <a:t>Conclusion </a:t>
            </a:r>
          </a:p>
          <a:p>
            <a:pPr marL="0" lvl="0" indent="0" rtl="0">
              <a:lnSpc>
                <a:spcPct val="150000"/>
              </a:lnSpc>
              <a:spcBef>
                <a:spcPts val="0"/>
              </a:spcBef>
              <a:spcAft>
                <a:spcPts val="0"/>
              </a:spcAft>
              <a:buNone/>
            </a:pPr>
            <a:r>
              <a:rPr lang="en"/>
              <a:t>Q&amp;A(10 mins)</a:t>
            </a:r>
          </a:p>
          <a:p>
            <a:pPr marL="0" lvl="0" indent="0">
              <a:lnSpc>
                <a:spcPct val="100000"/>
              </a:lnSpc>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90250" y="526350"/>
            <a:ext cx="5618700" cy="4090800"/>
          </a:xfrm>
          <a:prstGeom prst="rect">
            <a:avLst/>
          </a:prstGeom>
        </p:spPr>
        <p:txBody>
          <a:bodyPr wrap="square" lIns="91425" tIns="91425" rIns="91425" bIns="91425" anchor="ctr" anchorCtr="0">
            <a:noAutofit/>
          </a:bodyPr>
          <a:lstStyle/>
          <a:p>
            <a:pPr marL="0" lvl="0" indent="0" rtl="0">
              <a:lnSpc>
                <a:spcPct val="115000"/>
              </a:lnSpc>
              <a:spcBef>
                <a:spcPts val="1800"/>
              </a:spcBef>
              <a:spcAft>
                <a:spcPts val="600"/>
              </a:spcAft>
              <a:buNone/>
            </a:pPr>
            <a:r>
              <a:rPr lang="en"/>
              <a:t>Visualization of Alpha Map &amp; comparison</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a:spcBef>
                <a:spcPts val="0"/>
              </a:spcBef>
              <a:buNone/>
            </a:pPr>
            <a:r>
              <a:rPr lang="en"/>
              <a:t>Visualization of Alpha Map</a:t>
            </a:r>
          </a:p>
        </p:txBody>
      </p:sp>
      <p:pic>
        <p:nvPicPr>
          <p:cNvPr id="206" name="Shape 206"/>
          <p:cNvPicPr preferRelativeResize="0"/>
          <p:nvPr/>
        </p:nvPicPr>
        <p:blipFill>
          <a:blip r:embed="rId3">
            <a:alphaModFix/>
          </a:blip>
          <a:stretch>
            <a:fillRect/>
          </a:stretch>
        </p:blipFill>
        <p:spPr>
          <a:xfrm>
            <a:off x="455925" y="1000125"/>
            <a:ext cx="6534150" cy="3143250"/>
          </a:xfrm>
          <a:prstGeom prst="rect">
            <a:avLst/>
          </a:prstGeom>
          <a:noFill/>
          <a:ln>
            <a:noFill/>
          </a:ln>
        </p:spPr>
      </p:pic>
      <p:sp>
        <p:nvSpPr>
          <p:cNvPr id="207" name="Shape 207"/>
          <p:cNvSpPr txBox="1"/>
          <p:nvPr/>
        </p:nvSpPr>
        <p:spPr>
          <a:xfrm>
            <a:off x="897300" y="4143375"/>
            <a:ext cx="5079300" cy="3204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1000"/>
              </a:spcBef>
              <a:buNone/>
            </a:pPr>
            <a:r>
              <a:rPr lang="en" sz="1200" b="1"/>
              <a:t> GUI Interface of Alpha Map Visualization Program</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spcBef>
                <a:spcPts val="0"/>
              </a:spcBef>
              <a:buNone/>
            </a:pPr>
            <a:r>
              <a:rPr lang="en"/>
              <a:t>Comparison between Different Alphas</a:t>
            </a:r>
          </a:p>
        </p:txBody>
      </p:sp>
      <p:sp>
        <p:nvSpPr>
          <p:cNvPr id="213" name="Shape 213"/>
          <p:cNvSpPr txBox="1"/>
          <p:nvPr/>
        </p:nvSpPr>
        <p:spPr>
          <a:xfrm>
            <a:off x="448650" y="1066775"/>
            <a:ext cx="2659800" cy="560700"/>
          </a:xfrm>
          <a:prstGeom prst="rect">
            <a:avLst/>
          </a:prstGeom>
          <a:noFill/>
          <a:ln>
            <a:noFill/>
          </a:ln>
        </p:spPr>
        <p:txBody>
          <a:bodyPr wrap="square" lIns="91425" tIns="91425" rIns="91425" bIns="91425" anchor="t" anchorCtr="0">
            <a:noAutofit/>
          </a:bodyPr>
          <a:lstStyle/>
          <a:p>
            <a:pPr marL="0" lvl="0" indent="0" rtl="0">
              <a:lnSpc>
                <a:spcPct val="115000"/>
              </a:lnSpc>
              <a:spcBef>
                <a:spcPts val="1000"/>
              </a:spcBef>
              <a:buNone/>
            </a:pPr>
            <a:r>
              <a:rPr lang="en"/>
              <a:t>Alpha of each A &amp; B in Bist </a:t>
            </a:r>
          </a:p>
        </p:txBody>
      </p:sp>
      <p:sp>
        <p:nvSpPr>
          <p:cNvPr id="214" name="Shape 214"/>
          <p:cNvSpPr txBox="1"/>
          <p:nvPr/>
        </p:nvSpPr>
        <p:spPr>
          <a:xfrm>
            <a:off x="4654975" y="1066775"/>
            <a:ext cx="2659800" cy="560700"/>
          </a:xfrm>
          <a:prstGeom prst="rect">
            <a:avLst/>
          </a:prstGeom>
          <a:noFill/>
          <a:ln>
            <a:noFill/>
          </a:ln>
        </p:spPr>
        <p:txBody>
          <a:bodyPr wrap="square" lIns="91425" tIns="91425" rIns="91425" bIns="91425" anchor="t" anchorCtr="0">
            <a:noAutofit/>
          </a:bodyPr>
          <a:lstStyle/>
          <a:p>
            <a:pPr marL="0" lvl="0" indent="0" rtl="0">
              <a:lnSpc>
                <a:spcPct val="115000"/>
              </a:lnSpc>
              <a:spcBef>
                <a:spcPts val="1000"/>
              </a:spcBef>
              <a:buNone/>
            </a:pPr>
            <a:r>
              <a:rPr lang="en"/>
              <a:t>Alpha of each A &amp; B in Akyuz </a:t>
            </a:r>
          </a:p>
        </p:txBody>
      </p:sp>
      <p:pic>
        <p:nvPicPr>
          <p:cNvPr id="217" name="Shape 217"/>
          <p:cNvPicPr preferRelativeResize="0"/>
          <p:nvPr/>
        </p:nvPicPr>
        <p:blipFill>
          <a:blip r:embed="rId3">
            <a:alphaModFix/>
          </a:blip>
          <a:stretch>
            <a:fillRect/>
          </a:stretch>
        </p:blipFill>
        <p:spPr>
          <a:xfrm>
            <a:off x="311700" y="1741804"/>
            <a:ext cx="1441473" cy="1324529"/>
          </a:xfrm>
          <a:prstGeom prst="rect">
            <a:avLst/>
          </a:prstGeom>
          <a:noFill/>
          <a:ln>
            <a:noFill/>
          </a:ln>
        </p:spPr>
      </p:pic>
      <p:pic>
        <p:nvPicPr>
          <p:cNvPr id="218" name="Shape 218"/>
          <p:cNvPicPr preferRelativeResize="0"/>
          <p:nvPr/>
        </p:nvPicPr>
        <p:blipFill>
          <a:blip r:embed="rId4">
            <a:alphaModFix/>
          </a:blip>
          <a:stretch>
            <a:fillRect/>
          </a:stretch>
        </p:blipFill>
        <p:spPr>
          <a:xfrm>
            <a:off x="2089206" y="1687522"/>
            <a:ext cx="1630271" cy="1378811"/>
          </a:xfrm>
          <a:prstGeom prst="rect">
            <a:avLst/>
          </a:prstGeom>
          <a:noFill/>
          <a:ln>
            <a:noFill/>
          </a:ln>
        </p:spPr>
      </p:pic>
      <p:pic>
        <p:nvPicPr>
          <p:cNvPr id="219" name="Shape 219"/>
          <p:cNvPicPr preferRelativeResize="0"/>
          <p:nvPr/>
        </p:nvPicPr>
        <p:blipFill>
          <a:blip r:embed="rId5">
            <a:alphaModFix/>
          </a:blip>
          <a:stretch>
            <a:fillRect/>
          </a:stretch>
        </p:blipFill>
        <p:spPr>
          <a:xfrm>
            <a:off x="311700" y="3180663"/>
            <a:ext cx="1441473" cy="1195236"/>
          </a:xfrm>
          <a:prstGeom prst="rect">
            <a:avLst/>
          </a:prstGeom>
          <a:noFill/>
          <a:ln>
            <a:noFill/>
          </a:ln>
        </p:spPr>
      </p:pic>
      <p:pic>
        <p:nvPicPr>
          <p:cNvPr id="220" name="Shape 220"/>
          <p:cNvPicPr preferRelativeResize="0"/>
          <p:nvPr/>
        </p:nvPicPr>
        <p:blipFill>
          <a:blip r:embed="rId6">
            <a:alphaModFix/>
          </a:blip>
          <a:stretch>
            <a:fillRect/>
          </a:stretch>
        </p:blipFill>
        <p:spPr>
          <a:xfrm>
            <a:off x="2086906" y="3293215"/>
            <a:ext cx="1632571" cy="1027889"/>
          </a:xfrm>
          <a:prstGeom prst="rect">
            <a:avLst/>
          </a:prstGeom>
          <a:noFill/>
          <a:ln>
            <a:noFill/>
          </a:ln>
        </p:spPr>
      </p:pic>
      <p:pic>
        <p:nvPicPr>
          <p:cNvPr id="222" name="Shape 222"/>
          <p:cNvPicPr preferRelativeResize="0"/>
          <p:nvPr/>
        </p:nvPicPr>
        <p:blipFill>
          <a:blip r:embed="rId7">
            <a:alphaModFix/>
          </a:blip>
          <a:stretch>
            <a:fillRect/>
          </a:stretch>
        </p:blipFill>
        <p:spPr>
          <a:xfrm>
            <a:off x="4508550" y="1715045"/>
            <a:ext cx="1630993" cy="1351288"/>
          </a:xfrm>
          <a:prstGeom prst="rect">
            <a:avLst/>
          </a:prstGeom>
          <a:noFill/>
          <a:ln>
            <a:noFill/>
          </a:ln>
        </p:spPr>
      </p:pic>
      <p:pic>
        <p:nvPicPr>
          <p:cNvPr id="224" name="Shape 224"/>
          <p:cNvPicPr preferRelativeResize="0"/>
          <p:nvPr/>
        </p:nvPicPr>
        <p:blipFill rotWithShape="1">
          <a:blip r:embed="rId8">
            <a:alphaModFix/>
          </a:blip>
          <a:srcRect r="2353"/>
          <a:stretch/>
        </p:blipFill>
        <p:spPr>
          <a:xfrm>
            <a:off x="6721912" y="1687521"/>
            <a:ext cx="1738519" cy="1378811"/>
          </a:xfrm>
          <a:prstGeom prst="rect">
            <a:avLst/>
          </a:prstGeom>
          <a:noFill/>
          <a:ln>
            <a:noFill/>
          </a:ln>
        </p:spPr>
      </p:pic>
      <p:pic>
        <p:nvPicPr>
          <p:cNvPr id="225" name="Shape 225"/>
          <p:cNvPicPr preferRelativeResize="0"/>
          <p:nvPr/>
        </p:nvPicPr>
        <p:blipFill>
          <a:blip r:embed="rId9">
            <a:alphaModFix/>
          </a:blip>
          <a:stretch>
            <a:fillRect/>
          </a:stretch>
        </p:blipFill>
        <p:spPr>
          <a:xfrm>
            <a:off x="4508550" y="3293215"/>
            <a:ext cx="1630993" cy="1135535"/>
          </a:xfrm>
          <a:prstGeom prst="rect">
            <a:avLst/>
          </a:prstGeom>
          <a:noFill/>
          <a:ln>
            <a:noFill/>
          </a:ln>
        </p:spPr>
      </p:pic>
      <p:pic>
        <p:nvPicPr>
          <p:cNvPr id="226" name="Shape 226"/>
          <p:cNvPicPr preferRelativeResize="0"/>
          <p:nvPr/>
        </p:nvPicPr>
        <p:blipFill>
          <a:blip r:embed="rId10">
            <a:alphaModFix/>
          </a:blip>
          <a:stretch>
            <a:fillRect/>
          </a:stretch>
        </p:blipFill>
        <p:spPr>
          <a:xfrm>
            <a:off x="6785120" y="3375717"/>
            <a:ext cx="1675311" cy="973163"/>
          </a:xfrm>
          <a:prstGeom prst="rect">
            <a:avLst/>
          </a:prstGeom>
          <a:noFill/>
          <a:ln>
            <a:noFill/>
          </a:ln>
        </p:spPr>
      </p:pic>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311700" y="105550"/>
            <a:ext cx="8520600" cy="607800"/>
          </a:xfrm>
          <a:prstGeom prst="rect">
            <a:avLst/>
          </a:prstGeom>
        </p:spPr>
        <p:txBody>
          <a:bodyPr wrap="square" lIns="91425" tIns="91425" rIns="91425" bIns="91425" anchor="t" anchorCtr="0">
            <a:noAutofit/>
          </a:bodyPr>
          <a:lstStyle/>
          <a:p>
            <a:pPr marL="0" lvl="0" indent="0" rtl="0">
              <a:lnSpc>
                <a:spcPct val="115000"/>
              </a:lnSpc>
              <a:spcBef>
                <a:spcPts val="1000"/>
              </a:spcBef>
              <a:buNone/>
            </a:pPr>
            <a:r>
              <a:rPr lang="en"/>
              <a:t> Trend of alpha with the change of luminance</a:t>
            </a:r>
          </a:p>
        </p:txBody>
      </p:sp>
      <p:sp>
        <p:nvSpPr>
          <p:cNvPr id="232" name="Shape 232"/>
          <p:cNvSpPr txBox="1"/>
          <p:nvPr/>
        </p:nvSpPr>
        <p:spPr>
          <a:xfrm>
            <a:off x="528775" y="826425"/>
            <a:ext cx="3637200" cy="2724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200"/>
              <a:t>Alpha-Luminance for different fixed A and B in Bist</a:t>
            </a:r>
          </a:p>
        </p:txBody>
      </p:sp>
      <p:pic>
        <p:nvPicPr>
          <p:cNvPr id="233" name="Shape 233"/>
          <p:cNvPicPr preferRelativeResize="0"/>
          <p:nvPr/>
        </p:nvPicPr>
        <p:blipFill rotWithShape="1">
          <a:blip r:embed="rId3">
            <a:alphaModFix/>
          </a:blip>
          <a:srcRect l="-1780" t="-2740" r="1779" b="2740"/>
          <a:stretch/>
        </p:blipFill>
        <p:spPr>
          <a:xfrm>
            <a:off x="311700" y="1292100"/>
            <a:ext cx="4641174" cy="3513701"/>
          </a:xfrm>
          <a:prstGeom prst="rect">
            <a:avLst/>
          </a:prstGeom>
          <a:noFill/>
          <a:ln>
            <a:noFill/>
          </a:ln>
        </p:spPr>
      </p:pic>
      <p:pic>
        <p:nvPicPr>
          <p:cNvPr id="234" name="Shape 234"/>
          <p:cNvPicPr preferRelativeResize="0"/>
          <p:nvPr/>
        </p:nvPicPr>
        <p:blipFill>
          <a:blip r:embed="rId4">
            <a:alphaModFix/>
          </a:blip>
          <a:stretch>
            <a:fillRect/>
          </a:stretch>
        </p:blipFill>
        <p:spPr>
          <a:xfrm>
            <a:off x="4952874" y="1580900"/>
            <a:ext cx="3886326" cy="3091395"/>
          </a:xfrm>
          <a:prstGeom prst="rect">
            <a:avLst/>
          </a:prstGeom>
          <a:noFill/>
          <a:ln>
            <a:noFill/>
          </a:ln>
        </p:spPr>
      </p:pic>
      <p:sp>
        <p:nvSpPr>
          <p:cNvPr id="235" name="Shape 235"/>
          <p:cNvSpPr txBox="1"/>
          <p:nvPr/>
        </p:nvSpPr>
        <p:spPr>
          <a:xfrm>
            <a:off x="673875" y="1155225"/>
            <a:ext cx="3011700" cy="2064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1000"/>
              </a:spcBef>
              <a:buNone/>
            </a:pPr>
            <a:r>
              <a:rPr lang="en" sz="1200"/>
              <a:t>Alpha-Luminance for B= -85, -55, -25</a:t>
            </a:r>
          </a:p>
        </p:txBody>
      </p:sp>
      <p:sp>
        <p:nvSpPr>
          <p:cNvPr id="236" name="Shape 236"/>
          <p:cNvSpPr txBox="1"/>
          <p:nvPr/>
        </p:nvSpPr>
        <p:spPr>
          <a:xfrm>
            <a:off x="5171000" y="1122225"/>
            <a:ext cx="3163200" cy="2724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1000"/>
              </a:spcBef>
              <a:buNone/>
            </a:pPr>
            <a:r>
              <a:rPr lang="en" sz="1200"/>
              <a:t>Alpha-Luminance for B=5, 35, 65, 95</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11700" y="105550"/>
            <a:ext cx="8520600" cy="607800"/>
          </a:xfrm>
          <a:prstGeom prst="rect">
            <a:avLst/>
          </a:prstGeom>
        </p:spPr>
        <p:txBody>
          <a:bodyPr wrap="square" lIns="91425" tIns="91425" rIns="91425" bIns="91425" anchor="t" anchorCtr="0">
            <a:noAutofit/>
          </a:bodyPr>
          <a:lstStyle/>
          <a:p>
            <a:pPr marL="0" lvl="0" indent="0" rtl="0">
              <a:lnSpc>
                <a:spcPct val="115000"/>
              </a:lnSpc>
              <a:spcBef>
                <a:spcPts val="1000"/>
              </a:spcBef>
              <a:buNone/>
            </a:pPr>
            <a:r>
              <a:rPr lang="en"/>
              <a:t> Trend of alpha with the change of luminance</a:t>
            </a:r>
          </a:p>
        </p:txBody>
      </p:sp>
      <p:sp>
        <p:nvSpPr>
          <p:cNvPr id="242" name="Shape 242"/>
          <p:cNvSpPr txBox="1"/>
          <p:nvPr/>
        </p:nvSpPr>
        <p:spPr>
          <a:xfrm>
            <a:off x="528775" y="826425"/>
            <a:ext cx="3954600" cy="2724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200"/>
              <a:t>Alpha-Luminance for different fixed A and B in Akyuz</a:t>
            </a:r>
          </a:p>
        </p:txBody>
      </p:sp>
      <p:sp>
        <p:nvSpPr>
          <p:cNvPr id="243" name="Shape 243"/>
          <p:cNvSpPr txBox="1"/>
          <p:nvPr/>
        </p:nvSpPr>
        <p:spPr>
          <a:xfrm>
            <a:off x="673875" y="1155225"/>
            <a:ext cx="3011700" cy="2064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1000"/>
              </a:spcBef>
              <a:buNone/>
            </a:pPr>
            <a:r>
              <a:rPr lang="en" sz="1200"/>
              <a:t>Alpha-Luminance for B= -85, -55, -25</a:t>
            </a:r>
          </a:p>
        </p:txBody>
      </p:sp>
      <p:sp>
        <p:nvSpPr>
          <p:cNvPr id="244" name="Shape 244"/>
          <p:cNvSpPr txBox="1"/>
          <p:nvPr/>
        </p:nvSpPr>
        <p:spPr>
          <a:xfrm>
            <a:off x="5171000" y="1122225"/>
            <a:ext cx="3163200" cy="2724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1000"/>
              </a:spcBef>
              <a:buNone/>
            </a:pPr>
            <a:r>
              <a:rPr lang="en" sz="1200"/>
              <a:t>Alpha-Luminance for B=5, 35, 65, 95</a:t>
            </a:r>
          </a:p>
        </p:txBody>
      </p:sp>
      <p:pic>
        <p:nvPicPr>
          <p:cNvPr id="245" name="Shape 245"/>
          <p:cNvPicPr preferRelativeResize="0"/>
          <p:nvPr/>
        </p:nvPicPr>
        <p:blipFill>
          <a:blip r:embed="rId3">
            <a:alphaModFix/>
          </a:blip>
          <a:stretch>
            <a:fillRect/>
          </a:stretch>
        </p:blipFill>
        <p:spPr>
          <a:xfrm>
            <a:off x="421725" y="1580900"/>
            <a:ext cx="4336700" cy="3322475"/>
          </a:xfrm>
          <a:prstGeom prst="rect">
            <a:avLst/>
          </a:prstGeom>
          <a:noFill/>
          <a:ln>
            <a:noFill/>
          </a:ln>
        </p:spPr>
      </p:pic>
      <p:pic>
        <p:nvPicPr>
          <p:cNvPr id="246" name="Shape 246"/>
          <p:cNvPicPr preferRelativeResize="0"/>
          <p:nvPr/>
        </p:nvPicPr>
        <p:blipFill>
          <a:blip r:embed="rId4">
            <a:alphaModFix/>
          </a:blip>
          <a:stretch>
            <a:fillRect/>
          </a:stretch>
        </p:blipFill>
        <p:spPr>
          <a:xfrm>
            <a:off x="4970250" y="1712075"/>
            <a:ext cx="3862050" cy="3060126"/>
          </a:xfrm>
          <a:prstGeom prst="rect">
            <a:avLst/>
          </a:prstGeom>
          <a:noFill/>
          <a:ln>
            <a:noFill/>
          </a:ln>
        </p:spPr>
      </p:pic>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490250" y="526350"/>
            <a:ext cx="5618700" cy="4090800"/>
          </a:xfrm>
          <a:prstGeom prst="rect">
            <a:avLst/>
          </a:prstGeom>
        </p:spPr>
        <p:txBody>
          <a:bodyPr wrap="square" lIns="91425" tIns="91425" rIns="91425" bIns="91425" anchor="ctr" anchorCtr="0">
            <a:noAutofit/>
          </a:bodyPr>
          <a:lstStyle/>
          <a:p>
            <a:pPr marL="0" lvl="0" indent="0">
              <a:spcBef>
                <a:spcPts val="0"/>
              </a:spcBef>
              <a:buNone/>
            </a:pPr>
            <a:r>
              <a:rPr lang="en"/>
              <a:t>Our improvements</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04" y="156222"/>
            <a:ext cx="6783870" cy="3815927"/>
          </a:xfrm>
          <a:prstGeom prst="rect">
            <a:avLst/>
          </a:prstGeom>
        </p:spPr>
      </p:pic>
      <p:sp>
        <p:nvSpPr>
          <p:cNvPr id="6" name="文本框 5"/>
          <p:cNvSpPr txBox="1"/>
          <p:nvPr/>
        </p:nvSpPr>
        <p:spPr>
          <a:xfrm>
            <a:off x="3291839" y="4219785"/>
            <a:ext cx="1963999" cy="307777"/>
          </a:xfrm>
          <a:prstGeom prst="rect">
            <a:avLst/>
          </a:prstGeom>
          <a:noFill/>
        </p:spPr>
        <p:txBody>
          <a:bodyPr wrap="none" rtlCol="0">
            <a:spAutoFit/>
          </a:bodyPr>
          <a:lstStyle/>
          <a:p>
            <a:r>
              <a:rPr lang="en-CA" dirty="0"/>
              <a:t>3.png named the Lake</a:t>
            </a:r>
            <a:endParaRPr lang="en-US" dirty="0"/>
          </a:p>
        </p:txBody>
      </p:sp>
      <p:sp>
        <p:nvSpPr>
          <p:cNvPr id="8" name="文本框 7"/>
          <p:cNvSpPr txBox="1"/>
          <p:nvPr/>
        </p:nvSpPr>
        <p:spPr>
          <a:xfrm>
            <a:off x="128693" y="331893"/>
            <a:ext cx="663787" cy="523220"/>
          </a:xfrm>
          <a:prstGeom prst="rect">
            <a:avLst/>
          </a:prstGeom>
          <a:noFill/>
        </p:spPr>
        <p:txBody>
          <a:bodyPr wrap="square" rtlCol="0">
            <a:spAutoFit/>
          </a:bodyPr>
          <a:lstStyle/>
          <a:p>
            <a:r>
              <a:rPr lang="en-CA" dirty="0" err="1"/>
              <a:t>Bist</a:t>
            </a:r>
            <a:r>
              <a:rPr lang="en-CA" dirty="0"/>
              <a:t> </a:t>
            </a:r>
            <a:r>
              <a:rPr lang="en-CA" dirty="0" err="1"/>
              <a:t>iTMO</a:t>
            </a:r>
            <a:endParaRPr lang="en-US" dirty="0"/>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26</a:t>
            </a:fld>
            <a:endParaRPr lang="en"/>
          </a:p>
        </p:txBody>
      </p:sp>
    </p:spTree>
    <p:extLst>
      <p:ext uri="{BB962C8B-B14F-4D97-AF65-F5344CB8AC3E}">
        <p14:creationId xmlns:p14="http://schemas.microsoft.com/office/powerpoint/2010/main" val="1833278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88550"/>
            <a:ext cx="8520600" cy="607800"/>
          </a:xfrm>
          <a:prstGeom prst="rect">
            <a:avLst/>
          </a:prstGeom>
        </p:spPr>
        <p:txBody>
          <a:bodyPr wrap="square" lIns="91425" tIns="91425" rIns="91425" bIns="91425" anchor="t" anchorCtr="0">
            <a:noAutofit/>
          </a:bodyPr>
          <a:lstStyle/>
          <a:p>
            <a:pPr marL="0" lvl="0" indent="0" rtl="0">
              <a:spcBef>
                <a:spcPts val="0"/>
              </a:spcBef>
              <a:buNone/>
            </a:pPr>
            <a:r>
              <a:rPr lang="en"/>
              <a:t>Color correction result </a:t>
            </a:r>
          </a:p>
          <a:p>
            <a:pPr marL="0" lvl="0" indent="0" rtl="0">
              <a:spcBef>
                <a:spcPts val="0"/>
              </a:spcBef>
              <a:buNone/>
            </a:pPr>
            <a:endParaRPr/>
          </a:p>
        </p:txBody>
      </p:sp>
      <p:sp>
        <p:nvSpPr>
          <p:cNvPr id="257" name="Shape 257"/>
          <p:cNvSpPr txBox="1">
            <a:spLocks noGrp="1"/>
          </p:cNvSpPr>
          <p:nvPr>
            <p:ph type="body" idx="1"/>
          </p:nvPr>
        </p:nvSpPr>
        <p:spPr>
          <a:xfrm>
            <a:off x="211700" y="696350"/>
            <a:ext cx="8520600" cy="3339000"/>
          </a:xfrm>
          <a:prstGeom prst="rect">
            <a:avLst/>
          </a:prstGeom>
        </p:spPr>
        <p:txBody>
          <a:bodyPr wrap="square" lIns="91425" tIns="91425" rIns="91425" bIns="91425" anchor="t" anchorCtr="0">
            <a:noAutofit/>
          </a:bodyPr>
          <a:lstStyle/>
          <a:p>
            <a:pPr marL="0" lvl="0" indent="0">
              <a:spcBef>
                <a:spcPts val="0"/>
              </a:spcBef>
              <a:buNone/>
            </a:pPr>
            <a:r>
              <a:rPr lang="en"/>
              <a:t>For bist  </a:t>
            </a:r>
          </a:p>
          <a:p>
            <a:pPr marL="0" lvl="0" indent="0" rtl="0">
              <a:spcBef>
                <a:spcPts val="0"/>
              </a:spcBef>
              <a:buNone/>
            </a:pPr>
            <a:r>
              <a:rPr lang="en"/>
              <a:t>                            </a:t>
            </a:r>
          </a:p>
        </p:txBody>
      </p:sp>
      <p:pic>
        <p:nvPicPr>
          <p:cNvPr id="258" name="Shape 258"/>
          <p:cNvPicPr preferRelativeResize="0"/>
          <p:nvPr/>
        </p:nvPicPr>
        <p:blipFill>
          <a:blip r:embed="rId3">
            <a:alphaModFix/>
          </a:blip>
          <a:stretch>
            <a:fillRect/>
          </a:stretch>
        </p:blipFill>
        <p:spPr>
          <a:xfrm>
            <a:off x="1705925" y="696350"/>
            <a:ext cx="2805700" cy="1761175"/>
          </a:xfrm>
          <a:prstGeom prst="rect">
            <a:avLst/>
          </a:prstGeom>
          <a:noFill/>
          <a:ln>
            <a:noFill/>
          </a:ln>
        </p:spPr>
      </p:pic>
      <p:sp>
        <p:nvSpPr>
          <p:cNvPr id="259" name="Shape 259"/>
          <p:cNvSpPr txBox="1"/>
          <p:nvPr/>
        </p:nvSpPr>
        <p:spPr>
          <a:xfrm>
            <a:off x="1833925" y="2547375"/>
            <a:ext cx="2355300" cy="2724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sz="1200"/>
              <a:t> Bist iTMO output HDR image</a:t>
            </a:r>
          </a:p>
        </p:txBody>
      </p:sp>
      <p:pic>
        <p:nvPicPr>
          <p:cNvPr id="260" name="Shape 260"/>
          <p:cNvPicPr preferRelativeResize="0"/>
          <p:nvPr/>
        </p:nvPicPr>
        <p:blipFill>
          <a:blip r:embed="rId4">
            <a:alphaModFix/>
          </a:blip>
          <a:stretch>
            <a:fillRect/>
          </a:stretch>
        </p:blipFill>
        <p:spPr>
          <a:xfrm>
            <a:off x="4727950" y="0"/>
            <a:ext cx="2783260" cy="1875775"/>
          </a:xfrm>
          <a:prstGeom prst="rect">
            <a:avLst/>
          </a:prstGeom>
          <a:noFill/>
          <a:ln>
            <a:noFill/>
          </a:ln>
        </p:spPr>
      </p:pic>
      <p:sp>
        <p:nvSpPr>
          <p:cNvPr id="261" name="Shape 261"/>
          <p:cNvSpPr txBox="1"/>
          <p:nvPr/>
        </p:nvSpPr>
        <p:spPr>
          <a:xfrm>
            <a:off x="4512775" y="1875775"/>
            <a:ext cx="3213600" cy="524100"/>
          </a:xfrm>
          <a:prstGeom prst="rect">
            <a:avLst/>
          </a:prstGeom>
          <a:noFill/>
          <a:ln>
            <a:noFill/>
          </a:ln>
        </p:spPr>
        <p:txBody>
          <a:bodyPr wrap="square" lIns="91425" tIns="91425" rIns="91425" bIns="91425" anchor="t" anchorCtr="0">
            <a:noAutofit/>
          </a:bodyPr>
          <a:lstStyle/>
          <a:p>
            <a:pPr marL="0" lvl="0" indent="0" algn="l" rtl="0">
              <a:lnSpc>
                <a:spcPct val="115000"/>
              </a:lnSpc>
              <a:spcBef>
                <a:spcPts val="0"/>
              </a:spcBef>
              <a:buNone/>
            </a:pPr>
            <a:r>
              <a:rPr lang="en" sz="1200" dirty="0"/>
              <a:t> Colour-corrected HDR images with local    alpha map @ step=20</a:t>
            </a:r>
          </a:p>
        </p:txBody>
      </p:sp>
      <p:pic>
        <p:nvPicPr>
          <p:cNvPr id="262" name="Shape 262"/>
          <p:cNvPicPr preferRelativeResize="0"/>
          <p:nvPr/>
        </p:nvPicPr>
        <p:blipFill>
          <a:blip r:embed="rId5">
            <a:alphaModFix/>
          </a:blip>
          <a:stretch>
            <a:fillRect/>
          </a:stretch>
        </p:blipFill>
        <p:spPr>
          <a:xfrm>
            <a:off x="4727950" y="2399875"/>
            <a:ext cx="2783250" cy="1875447"/>
          </a:xfrm>
          <a:prstGeom prst="rect">
            <a:avLst/>
          </a:prstGeom>
          <a:noFill/>
          <a:ln>
            <a:noFill/>
          </a:ln>
        </p:spPr>
      </p:pic>
      <p:sp>
        <p:nvSpPr>
          <p:cNvPr id="263" name="Shape 263"/>
          <p:cNvSpPr txBox="1"/>
          <p:nvPr/>
        </p:nvSpPr>
        <p:spPr>
          <a:xfrm>
            <a:off x="4658575" y="4275325"/>
            <a:ext cx="2922000" cy="448500"/>
          </a:xfrm>
          <a:prstGeom prst="rect">
            <a:avLst/>
          </a:prstGeom>
          <a:noFill/>
          <a:ln>
            <a:noFill/>
          </a:ln>
        </p:spPr>
        <p:txBody>
          <a:bodyPr wrap="square" lIns="91425" tIns="91425" rIns="91425" bIns="91425" anchor="t" anchorCtr="0">
            <a:noAutofit/>
          </a:bodyPr>
          <a:lstStyle/>
          <a:p>
            <a:pPr marL="0" lvl="0" indent="0" algn="l" rtl="0">
              <a:lnSpc>
                <a:spcPct val="115000"/>
              </a:lnSpc>
              <a:spcBef>
                <a:spcPts val="0"/>
              </a:spcBef>
              <a:buNone/>
            </a:pPr>
            <a:r>
              <a:rPr lang="en" sz="1200"/>
              <a:t> Colour-corrected HDR images with local alpha map @ step=5</a:t>
            </a:r>
          </a:p>
        </p:txBody>
      </p:sp>
      <p:pic>
        <p:nvPicPr>
          <p:cNvPr id="264" name="Shape 264"/>
          <p:cNvPicPr preferRelativeResize="0"/>
          <p:nvPr/>
        </p:nvPicPr>
        <p:blipFill>
          <a:blip r:embed="rId6">
            <a:alphaModFix/>
          </a:blip>
          <a:stretch>
            <a:fillRect/>
          </a:stretch>
        </p:blipFill>
        <p:spPr>
          <a:xfrm>
            <a:off x="1729525" y="3082725"/>
            <a:ext cx="2783250" cy="1723375"/>
          </a:xfrm>
          <a:prstGeom prst="rect">
            <a:avLst/>
          </a:prstGeom>
          <a:noFill/>
          <a:ln>
            <a:noFill/>
          </a:ln>
        </p:spPr>
      </p:pic>
      <p:sp>
        <p:nvSpPr>
          <p:cNvPr id="265" name="Shape 265"/>
          <p:cNvSpPr txBox="1"/>
          <p:nvPr/>
        </p:nvSpPr>
        <p:spPr>
          <a:xfrm>
            <a:off x="98925" y="3288875"/>
            <a:ext cx="1496100" cy="1517100"/>
          </a:xfrm>
          <a:prstGeom prst="rect">
            <a:avLst/>
          </a:prstGeom>
          <a:noFill/>
          <a:ln>
            <a:noFill/>
          </a:ln>
        </p:spPr>
        <p:txBody>
          <a:bodyPr wrap="square" lIns="91425" tIns="91425" rIns="91425" bIns="91425" anchor="t" anchorCtr="0">
            <a:noAutofit/>
          </a:bodyPr>
          <a:lstStyle/>
          <a:p>
            <a:pPr marL="0" lvl="0" indent="0" algn="l" rtl="0">
              <a:lnSpc>
                <a:spcPct val="115000"/>
              </a:lnSpc>
              <a:spcBef>
                <a:spcPts val="0"/>
              </a:spcBef>
              <a:buNone/>
            </a:pPr>
            <a:r>
              <a:rPr lang="en" sz="1200"/>
              <a:t>Color-corrected HDR Image with global alpha of 2.1</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CA" dirty="0" err="1"/>
              <a:t>DeltaE</a:t>
            </a:r>
            <a:endParaRPr lang="en-US" dirty="0"/>
          </a:p>
        </p:txBody>
      </p:sp>
      <p:sp>
        <p:nvSpPr>
          <p:cNvPr id="3" name="文本占位符 2"/>
          <p:cNvSpPr>
            <a:spLocks noGrp="1"/>
          </p:cNvSpPr>
          <p:nvPr>
            <p:ph type="body" idx="1"/>
          </p:nvPr>
        </p:nvSpPr>
        <p:spPr/>
        <p:txBody>
          <a:bodyPr/>
          <a:lstStyle/>
          <a:p>
            <a:endParaRPr lang="en-US"/>
          </a:p>
        </p:txBody>
      </p:sp>
      <p:graphicFrame>
        <p:nvGraphicFramePr>
          <p:cNvPr id="4" name="Shape 273"/>
          <p:cNvGraphicFramePr/>
          <p:nvPr>
            <p:extLst>
              <p:ext uri="{D42A27DB-BD31-4B8C-83A1-F6EECF244321}">
                <p14:modId xmlns:p14="http://schemas.microsoft.com/office/powerpoint/2010/main" val="478106617"/>
              </p:ext>
            </p:extLst>
          </p:nvPr>
        </p:nvGraphicFramePr>
        <p:xfrm>
          <a:off x="1847625" y="1718627"/>
          <a:ext cx="5448750" cy="2009202"/>
        </p:xfrm>
        <a:graphic>
          <a:graphicData uri="http://schemas.openxmlformats.org/drawingml/2006/table">
            <a:tbl>
              <a:tblPr>
                <a:noFill/>
                <a:tableStyleId>{1C37F90B-BCE7-4B96-88DB-4B97BC6BED99}</a:tableStyleId>
              </a:tblPr>
              <a:tblGrid>
                <a:gridCol w="991475">
                  <a:extLst>
                    <a:ext uri="{9D8B030D-6E8A-4147-A177-3AD203B41FA5}">
                      <a16:colId xmlns:a16="http://schemas.microsoft.com/office/drawing/2014/main" val="20000"/>
                    </a:ext>
                  </a:extLst>
                </a:gridCol>
                <a:gridCol w="886200">
                  <a:extLst>
                    <a:ext uri="{9D8B030D-6E8A-4147-A177-3AD203B41FA5}">
                      <a16:colId xmlns:a16="http://schemas.microsoft.com/office/drawing/2014/main" val="20001"/>
                    </a:ext>
                  </a:extLst>
                </a:gridCol>
                <a:gridCol w="982700">
                  <a:extLst>
                    <a:ext uri="{9D8B030D-6E8A-4147-A177-3AD203B41FA5}">
                      <a16:colId xmlns:a16="http://schemas.microsoft.com/office/drawing/2014/main" val="20002"/>
                    </a:ext>
                  </a:extLst>
                </a:gridCol>
                <a:gridCol w="1351225">
                  <a:extLst>
                    <a:ext uri="{9D8B030D-6E8A-4147-A177-3AD203B41FA5}">
                      <a16:colId xmlns:a16="http://schemas.microsoft.com/office/drawing/2014/main" val="20003"/>
                    </a:ext>
                  </a:extLst>
                </a:gridCol>
                <a:gridCol w="1237150">
                  <a:extLst>
                    <a:ext uri="{9D8B030D-6E8A-4147-A177-3AD203B41FA5}">
                      <a16:colId xmlns:a16="http://schemas.microsoft.com/office/drawing/2014/main" val="20004"/>
                    </a:ext>
                  </a:extLst>
                </a:gridCol>
              </a:tblGrid>
              <a:tr h="304100">
                <a:tc>
                  <a:txBody>
                    <a:bodyPr/>
                    <a:lstStyle/>
                    <a:p>
                      <a:pPr marL="0" lvl="0" indent="0" algn="ctr" rtl="0">
                        <a:lnSpc>
                          <a:spcPct val="115000"/>
                        </a:lnSpc>
                        <a:spcBef>
                          <a:spcPts val="0"/>
                        </a:spcBef>
                        <a:buNone/>
                      </a:pPr>
                      <a:r>
                        <a:rPr lang="en" sz="1000" b="1"/>
                        <a:t>Test Frames</a:t>
                      </a:r>
                    </a:p>
                  </a:txBody>
                  <a:tcPr marL="25400" marR="25400" marT="25400" marB="25400" anchor="b">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b="1"/>
                        <a:t>HDR Direct</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b="1"/>
                        <a:t>Global Alpha</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b="1"/>
                        <a:t>Local Alpha step=20</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b="1"/>
                        <a:t>Local Alpha step=5</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239050">
                <a:tc>
                  <a:txBody>
                    <a:bodyPr/>
                    <a:lstStyle/>
                    <a:p>
                      <a:pPr marL="0" lvl="0" indent="0" algn="ctr" rtl="0">
                        <a:lnSpc>
                          <a:spcPct val="115000"/>
                        </a:lnSpc>
                        <a:spcBef>
                          <a:spcPts val="0"/>
                        </a:spcBef>
                        <a:buNone/>
                      </a:pPr>
                      <a:r>
                        <a:rPr lang="en" sz="1100">
                          <a:latin typeface="Calibri"/>
                          <a:ea typeface="Calibri"/>
                          <a:cs typeface="Calibri"/>
                          <a:sym typeface="Calibri"/>
                        </a:rPr>
                        <a:t>1- Chair</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47247.69</a:t>
                      </a:r>
                    </a:p>
                  </a:txBody>
                  <a:tcPr marL="25400" marR="25400" marT="25400" marB="25400" anchor="b">
                    <a:lnL w="9525" cap="flat" cmpd="sng">
                      <a:solidFill>
                        <a:srgbClr val="CCCCCC"/>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46720.58</a:t>
                      </a:r>
                    </a:p>
                  </a:txBody>
                  <a:tcPr marL="25400" marR="25400" marT="25400" marB="25400">
                    <a:lnL w="12700"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12700"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100">
                          <a:latin typeface="Calibri"/>
                          <a:ea typeface="Calibri"/>
                          <a:cs typeface="Calibri"/>
                          <a:sym typeface="Calibri"/>
                        </a:rPr>
                        <a:t>42681.57</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43453.15</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239050">
                <a:tc>
                  <a:txBody>
                    <a:bodyPr/>
                    <a:lstStyle/>
                    <a:p>
                      <a:pPr marL="0" lvl="0" indent="0" algn="ctr" rtl="0">
                        <a:lnSpc>
                          <a:spcPct val="115000"/>
                        </a:lnSpc>
                        <a:spcBef>
                          <a:spcPts val="0"/>
                        </a:spcBef>
                        <a:buNone/>
                      </a:pPr>
                      <a:r>
                        <a:rPr lang="en" sz="1100">
                          <a:latin typeface="Calibri"/>
                          <a:ea typeface="Calibri"/>
                          <a:cs typeface="Calibri"/>
                          <a:sym typeface="Calibri"/>
                        </a:rPr>
                        <a:t>2 - Car</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32117.87</a:t>
                      </a:r>
                    </a:p>
                  </a:txBody>
                  <a:tcPr marL="25400" marR="25400" marT="25400" marB="25400" anchor="b">
                    <a:lnL w="9525" cap="flat" cmpd="sng">
                      <a:solidFill>
                        <a:srgbClr val="CCCCCC"/>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37694.96</a:t>
                      </a:r>
                    </a:p>
                  </a:txBody>
                  <a:tcPr marL="25400" marR="25400" marT="25400" marB="25400">
                    <a:lnL w="12700"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100">
                          <a:latin typeface="Calibri"/>
                          <a:ea typeface="Calibri"/>
                          <a:cs typeface="Calibri"/>
                          <a:sym typeface="Calibri"/>
                        </a:rPr>
                        <a:t>30673.34</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30764.62</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39050">
                <a:tc>
                  <a:txBody>
                    <a:bodyPr/>
                    <a:lstStyle/>
                    <a:p>
                      <a:pPr marL="0" lvl="0" indent="0" algn="ctr" rtl="0">
                        <a:lnSpc>
                          <a:spcPct val="115000"/>
                        </a:lnSpc>
                        <a:spcBef>
                          <a:spcPts val="0"/>
                        </a:spcBef>
                        <a:buNone/>
                      </a:pPr>
                      <a:r>
                        <a:rPr lang="en" sz="1100">
                          <a:latin typeface="Calibri"/>
                          <a:ea typeface="Calibri"/>
                          <a:cs typeface="Calibri"/>
                          <a:sym typeface="Calibri"/>
                        </a:rPr>
                        <a:t>3 - Lake</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39114.81</a:t>
                      </a:r>
                    </a:p>
                  </a:txBody>
                  <a:tcPr marL="25400" marR="25400" marT="25400" marB="25400" anchor="b">
                    <a:lnL w="9525" cap="flat" cmpd="sng">
                      <a:solidFill>
                        <a:srgbClr val="CCCCCC"/>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41045.67</a:t>
                      </a:r>
                    </a:p>
                  </a:txBody>
                  <a:tcPr marL="25400" marR="25400" marT="25400" marB="25400">
                    <a:lnL w="12700"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100">
                          <a:latin typeface="Calibri"/>
                          <a:ea typeface="Calibri"/>
                          <a:cs typeface="Calibri"/>
                          <a:sym typeface="Calibri"/>
                        </a:rPr>
                        <a:t>36060.55</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36499.56</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39050">
                <a:tc>
                  <a:txBody>
                    <a:bodyPr/>
                    <a:lstStyle/>
                    <a:p>
                      <a:pPr marL="0" lvl="0" indent="0" algn="ctr" rtl="0">
                        <a:lnSpc>
                          <a:spcPct val="115000"/>
                        </a:lnSpc>
                        <a:spcBef>
                          <a:spcPts val="0"/>
                        </a:spcBef>
                        <a:buNone/>
                      </a:pPr>
                      <a:r>
                        <a:rPr lang="en" sz="1100">
                          <a:latin typeface="Calibri"/>
                          <a:ea typeface="Calibri"/>
                          <a:cs typeface="Calibri"/>
                          <a:sym typeface="Calibri"/>
                        </a:rPr>
                        <a:t>4 - Family</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32731.43</a:t>
                      </a:r>
                    </a:p>
                  </a:txBody>
                  <a:tcPr marL="25400" marR="25400" marT="25400" marB="25400" anchor="b">
                    <a:lnL w="9525" cap="flat" cmpd="sng">
                      <a:solidFill>
                        <a:srgbClr val="CCCCCC"/>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23542.00</a:t>
                      </a:r>
                    </a:p>
                  </a:txBody>
                  <a:tcPr marL="25400" marR="25400" marT="25400" marB="25400">
                    <a:lnL w="12700"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100">
                          <a:latin typeface="Calibri"/>
                          <a:ea typeface="Calibri"/>
                          <a:cs typeface="Calibri"/>
                          <a:sym typeface="Calibri"/>
                        </a:rPr>
                        <a:t>31650.06</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31707.26</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39050">
                <a:tc>
                  <a:txBody>
                    <a:bodyPr/>
                    <a:lstStyle/>
                    <a:p>
                      <a:pPr marL="0" lvl="0" indent="0" algn="ctr" rtl="0">
                        <a:lnSpc>
                          <a:spcPct val="115000"/>
                        </a:lnSpc>
                        <a:spcBef>
                          <a:spcPts val="0"/>
                        </a:spcBef>
                        <a:buNone/>
                      </a:pPr>
                      <a:r>
                        <a:rPr lang="en" sz="1100">
                          <a:latin typeface="Calibri"/>
                          <a:ea typeface="Calibri"/>
                          <a:cs typeface="Calibri"/>
                          <a:sym typeface="Calibri"/>
                        </a:rPr>
                        <a:t>5 - Garden</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35286.77</a:t>
                      </a:r>
                    </a:p>
                  </a:txBody>
                  <a:tcPr marL="25400" marR="25400" marT="25400" marB="25400" anchor="b">
                    <a:lnL w="9525" cap="flat" cmpd="sng">
                      <a:solidFill>
                        <a:srgbClr val="CCCCCC"/>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44345.71</a:t>
                      </a:r>
                    </a:p>
                  </a:txBody>
                  <a:tcPr marL="25400" marR="25400" marT="25400" marB="25400">
                    <a:lnL w="12700"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100">
                          <a:latin typeface="Calibri"/>
                          <a:ea typeface="Calibri"/>
                          <a:cs typeface="Calibri"/>
                          <a:sym typeface="Calibri"/>
                        </a:rPr>
                        <a:t>32724.77</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32908.77</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39050">
                <a:tc>
                  <a:txBody>
                    <a:bodyPr/>
                    <a:lstStyle/>
                    <a:p>
                      <a:pPr marL="0" lvl="0" indent="0" algn="ctr" rtl="0">
                        <a:lnSpc>
                          <a:spcPct val="115000"/>
                        </a:lnSpc>
                        <a:spcBef>
                          <a:spcPts val="0"/>
                        </a:spcBef>
                        <a:buNone/>
                      </a:pPr>
                      <a:r>
                        <a:rPr lang="en" sz="1100">
                          <a:latin typeface="Calibri"/>
                          <a:ea typeface="Calibri"/>
                          <a:cs typeface="Calibri"/>
                          <a:sym typeface="Calibri"/>
                        </a:rPr>
                        <a:t>6 - Home</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40990.19</a:t>
                      </a:r>
                    </a:p>
                  </a:txBody>
                  <a:tcPr marL="25400" marR="25400" marT="25400" marB="25400" anchor="b">
                    <a:lnL w="9525" cap="flat" cmpd="sng">
                      <a:solidFill>
                        <a:srgbClr val="CCCCCC"/>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41572.20</a:t>
                      </a:r>
                    </a:p>
                  </a:txBody>
                  <a:tcPr marL="25400" marR="25400" marT="25400" marB="25400">
                    <a:lnL w="12700"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100">
                          <a:latin typeface="Calibri"/>
                          <a:ea typeface="Calibri"/>
                          <a:cs typeface="Calibri"/>
                          <a:sym typeface="Calibri"/>
                        </a:rPr>
                        <a:t>39541.89</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39553.83</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39050">
                <a:tc>
                  <a:txBody>
                    <a:bodyPr/>
                    <a:lstStyle/>
                    <a:p>
                      <a:pPr marL="0" lvl="0" indent="0" algn="ctr" rtl="0">
                        <a:lnSpc>
                          <a:spcPct val="115000"/>
                        </a:lnSpc>
                        <a:spcBef>
                          <a:spcPts val="0"/>
                        </a:spcBef>
                        <a:buNone/>
                      </a:pPr>
                      <a:r>
                        <a:rPr lang="en" sz="1100">
                          <a:latin typeface="Calibri"/>
                          <a:ea typeface="Calibri"/>
                          <a:cs typeface="Calibri"/>
                          <a:sym typeface="Calibri"/>
                        </a:rPr>
                        <a:t>7 - Restaurant</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25657.14</a:t>
                      </a:r>
                    </a:p>
                  </a:txBody>
                  <a:tcPr marL="25400" marR="25400" marT="25400" marB="25400" anchor="b">
                    <a:lnL w="9525" cap="flat" cmpd="sng">
                      <a:solidFill>
                        <a:srgbClr val="CCCCCC"/>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38512.54</a:t>
                      </a:r>
                    </a:p>
                  </a:txBody>
                  <a:tcPr marL="25400" marR="25400" marT="25400" marB="25400">
                    <a:lnL w="12700"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100">
                          <a:latin typeface="Calibri"/>
                          <a:ea typeface="Calibri"/>
                          <a:cs typeface="Calibri"/>
                          <a:sym typeface="Calibri"/>
                        </a:rPr>
                        <a:t>23343.16</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dirty="0"/>
                        <a:t>24060.28</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Slide Number Placeholder 4"/>
          <p:cNvSpPr>
            <a:spLocks noGrp="1"/>
          </p:cNvSpPr>
          <p:nvPr>
            <p:ph type="sldNum" idx="12"/>
          </p:nvPr>
        </p:nvSpPr>
        <p:spPr/>
        <p:txBody>
          <a:bodyPr/>
          <a:lstStyle/>
          <a:p>
            <a:pPr marL="0" lvl="0" indent="0">
              <a:spcBef>
                <a:spcPts val="0"/>
              </a:spcBef>
              <a:buNone/>
            </a:pPr>
            <a:fld id="{00000000-1234-1234-1234-123412341234}" type="slidenum">
              <a:rPr lang="en" smtClean="0"/>
              <a:t>28</a:t>
            </a:fld>
            <a:endParaRPr lang="en"/>
          </a:p>
        </p:txBody>
      </p:sp>
    </p:spTree>
    <p:extLst>
      <p:ext uri="{BB962C8B-B14F-4D97-AF65-F5344CB8AC3E}">
        <p14:creationId xmlns:p14="http://schemas.microsoft.com/office/powerpoint/2010/main" val="2059448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311700" y="0"/>
            <a:ext cx="8520600" cy="607800"/>
          </a:xfrm>
          <a:prstGeom prst="rect">
            <a:avLst/>
          </a:prstGeom>
        </p:spPr>
        <p:txBody>
          <a:bodyPr wrap="square" lIns="91425" tIns="91425" rIns="91425" bIns="91425" anchor="t" anchorCtr="0">
            <a:noAutofit/>
          </a:bodyPr>
          <a:lstStyle/>
          <a:p>
            <a:pPr marL="0" lvl="0" indent="0">
              <a:spcBef>
                <a:spcPts val="0"/>
              </a:spcBef>
              <a:buNone/>
            </a:pPr>
            <a:r>
              <a:rPr lang="en"/>
              <a:t>Improvement - range of a and b</a:t>
            </a:r>
          </a:p>
        </p:txBody>
      </p:sp>
      <p:pic>
        <p:nvPicPr>
          <p:cNvPr id="272" name="Shape 272"/>
          <p:cNvPicPr preferRelativeResize="0"/>
          <p:nvPr/>
        </p:nvPicPr>
        <p:blipFill>
          <a:blip r:embed="rId3">
            <a:alphaModFix/>
          </a:blip>
          <a:stretch>
            <a:fillRect/>
          </a:stretch>
        </p:blipFill>
        <p:spPr>
          <a:xfrm>
            <a:off x="1381760" y="1215600"/>
            <a:ext cx="5161280" cy="3254800"/>
          </a:xfrm>
          <a:prstGeom prst="rect">
            <a:avLst/>
          </a:prstGeom>
          <a:noFill/>
          <a:ln>
            <a:noFill/>
          </a:ln>
        </p:spPr>
      </p:pic>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29</a:t>
            </a:fld>
            <a:endParaRPr lang="en"/>
          </a:p>
        </p:txBody>
      </p:sp>
    </p:spTree>
    <p:extLst>
      <p:ext uri="{BB962C8B-B14F-4D97-AF65-F5344CB8AC3E}">
        <p14:creationId xmlns:p14="http://schemas.microsoft.com/office/powerpoint/2010/main" val="585630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8575" y="224370"/>
            <a:ext cx="8520600" cy="607800"/>
          </a:xfrm>
          <a:prstGeom prst="rect">
            <a:avLst/>
          </a:prstGeom>
        </p:spPr>
        <p:txBody>
          <a:bodyPr wrap="square" lIns="91425" tIns="91425" rIns="91425" bIns="91425" anchor="t" anchorCtr="0">
            <a:noAutofit/>
          </a:bodyPr>
          <a:lstStyle/>
          <a:p>
            <a:pPr marL="0" lvl="0" indent="0">
              <a:spcBef>
                <a:spcPts val="0"/>
              </a:spcBef>
              <a:buNone/>
            </a:pPr>
            <a:r>
              <a:rPr lang="en" dirty="0"/>
              <a:t> Agenda</a:t>
            </a:r>
          </a:p>
        </p:txBody>
      </p:sp>
      <p:sp>
        <p:nvSpPr>
          <p:cNvPr id="101" name="Shape 101"/>
          <p:cNvSpPr txBox="1">
            <a:spLocks noGrp="1"/>
          </p:cNvSpPr>
          <p:nvPr>
            <p:ph type="body" idx="1"/>
          </p:nvPr>
        </p:nvSpPr>
        <p:spPr>
          <a:xfrm>
            <a:off x="1367654" y="1034908"/>
            <a:ext cx="8520600" cy="3339000"/>
          </a:xfrm>
          <a:prstGeom prst="rect">
            <a:avLst/>
          </a:prstGeom>
        </p:spPr>
        <p:txBody>
          <a:bodyPr wrap="square" lIns="91425" tIns="91425" rIns="91425" bIns="91425" anchor="t" anchorCtr="0">
            <a:noAutofit/>
          </a:bodyPr>
          <a:lstStyle/>
          <a:p>
            <a:pPr marL="457200" lvl="0" indent="-349250" rtl="0">
              <a:lnSpc>
                <a:spcPct val="150000"/>
              </a:lnSpc>
              <a:spcBef>
                <a:spcPts val="0"/>
              </a:spcBef>
              <a:spcAft>
                <a:spcPts val="0"/>
              </a:spcAft>
              <a:buSzPts val="1900"/>
              <a:buChar char="●"/>
            </a:pPr>
            <a:r>
              <a:rPr lang="en" sz="1900" dirty="0"/>
              <a:t>Existing Work – iTMO Process Overview &amp; DeltaE </a:t>
            </a:r>
          </a:p>
          <a:p>
            <a:pPr marL="457200" lvl="0" indent="-342900" rtl="0">
              <a:lnSpc>
                <a:spcPct val="150000"/>
              </a:lnSpc>
              <a:spcBef>
                <a:spcPts val="0"/>
              </a:spcBef>
              <a:spcAft>
                <a:spcPts val="0"/>
              </a:spcAft>
              <a:buSzPts val="1800"/>
              <a:buChar char="●"/>
            </a:pPr>
            <a:r>
              <a:rPr lang="en" dirty="0"/>
              <a:t>Colour Correction method</a:t>
            </a:r>
          </a:p>
          <a:p>
            <a:pPr marL="457200" lvl="0" indent="-342900" rtl="0">
              <a:lnSpc>
                <a:spcPct val="150000"/>
              </a:lnSpc>
              <a:spcBef>
                <a:spcPts val="0"/>
              </a:spcBef>
              <a:spcAft>
                <a:spcPts val="0"/>
              </a:spcAft>
              <a:buSzPts val="1800"/>
              <a:buChar char="●"/>
            </a:pPr>
            <a:r>
              <a:rPr lang="en" dirty="0"/>
              <a:t>Colour region determination</a:t>
            </a:r>
          </a:p>
          <a:p>
            <a:pPr marL="457200" lvl="0" indent="-342900" rtl="0">
              <a:lnSpc>
                <a:spcPct val="150000"/>
              </a:lnSpc>
              <a:spcBef>
                <a:spcPts val="0"/>
              </a:spcBef>
              <a:spcAft>
                <a:spcPts val="0"/>
              </a:spcAft>
              <a:buSzPts val="1800"/>
              <a:buChar char="●"/>
            </a:pPr>
            <a:r>
              <a:rPr lang="en" dirty="0"/>
              <a:t>Visualization of alpha map &amp; comparison</a:t>
            </a:r>
          </a:p>
          <a:p>
            <a:pPr marL="457200" lvl="0" indent="-342900" rtl="0">
              <a:lnSpc>
                <a:spcPct val="150000"/>
              </a:lnSpc>
              <a:spcBef>
                <a:spcPts val="0"/>
              </a:spcBef>
              <a:spcAft>
                <a:spcPts val="0"/>
              </a:spcAft>
              <a:buSzPts val="1800"/>
              <a:buChar char="●"/>
            </a:pPr>
            <a:r>
              <a:rPr lang="en" dirty="0"/>
              <a:t>Our improvements</a:t>
            </a:r>
          </a:p>
          <a:p>
            <a:pPr marL="457200" lvl="0" indent="-342900" rtl="0">
              <a:lnSpc>
                <a:spcPct val="150000"/>
              </a:lnSpc>
              <a:spcBef>
                <a:spcPts val="0"/>
              </a:spcBef>
              <a:spcAft>
                <a:spcPts val="0"/>
              </a:spcAft>
              <a:buSzPts val="1800"/>
              <a:buChar char="●"/>
            </a:pPr>
            <a:r>
              <a:rPr lang="en" dirty="0"/>
              <a:t>Conclusion </a:t>
            </a:r>
          </a:p>
          <a:p>
            <a:pPr marL="457200" lvl="0" indent="-342900" rtl="0">
              <a:lnSpc>
                <a:spcPct val="150000"/>
              </a:lnSpc>
              <a:spcBef>
                <a:spcPts val="0"/>
              </a:spcBef>
              <a:spcAft>
                <a:spcPts val="0"/>
              </a:spcAft>
              <a:buSzPts val="1800"/>
              <a:buChar char="●"/>
            </a:pPr>
            <a:r>
              <a:rPr lang="en" dirty="0"/>
              <a:t>Q&amp;A(10 mins)</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311700" y="0"/>
            <a:ext cx="8520600" cy="607800"/>
          </a:xfrm>
          <a:prstGeom prst="rect">
            <a:avLst/>
          </a:prstGeom>
        </p:spPr>
        <p:txBody>
          <a:bodyPr wrap="square" lIns="91425" tIns="91425" rIns="91425" bIns="91425" anchor="t" anchorCtr="0">
            <a:noAutofit/>
          </a:bodyPr>
          <a:lstStyle/>
          <a:p>
            <a:pPr marL="0" lvl="0" indent="0">
              <a:spcBef>
                <a:spcPts val="0"/>
              </a:spcBef>
              <a:buNone/>
            </a:pPr>
            <a:r>
              <a:rPr lang="en" dirty="0"/>
              <a:t>Histogram</a:t>
            </a:r>
          </a:p>
        </p:txBody>
      </p:sp>
      <p:pic>
        <p:nvPicPr>
          <p:cNvPr id="274" name="Shape 274"/>
          <p:cNvPicPr preferRelativeResize="0"/>
          <p:nvPr/>
        </p:nvPicPr>
        <p:blipFill>
          <a:blip r:embed="rId3">
            <a:alphaModFix/>
          </a:blip>
          <a:stretch>
            <a:fillRect/>
          </a:stretch>
        </p:blipFill>
        <p:spPr>
          <a:xfrm>
            <a:off x="1533883" y="687280"/>
            <a:ext cx="5164943" cy="3024507"/>
          </a:xfrm>
          <a:prstGeom prst="rect">
            <a:avLst/>
          </a:prstGeom>
          <a:noFill/>
          <a:ln>
            <a:noFill/>
          </a:ln>
        </p:spPr>
      </p:pic>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spcBef>
                <a:spcPts val="0"/>
              </a:spcBef>
              <a:buNone/>
            </a:pPr>
            <a:r>
              <a:rPr lang="en"/>
              <a:t>Existing problems </a:t>
            </a:r>
          </a:p>
          <a:p>
            <a:pPr marL="0" lvl="0" indent="0" rtl="0">
              <a:spcBef>
                <a:spcPts val="0"/>
              </a:spcBef>
              <a:buNone/>
            </a:pPr>
            <a:endParaRPr/>
          </a:p>
        </p:txBody>
      </p:sp>
      <p:pic>
        <p:nvPicPr>
          <p:cNvPr id="280" name="Shape 280"/>
          <p:cNvPicPr preferRelativeResize="0"/>
          <p:nvPr/>
        </p:nvPicPr>
        <p:blipFill>
          <a:blip r:embed="rId3">
            <a:alphaModFix/>
          </a:blip>
          <a:stretch>
            <a:fillRect/>
          </a:stretch>
        </p:blipFill>
        <p:spPr>
          <a:xfrm>
            <a:off x="311700" y="1222525"/>
            <a:ext cx="4015475" cy="2698450"/>
          </a:xfrm>
          <a:prstGeom prst="rect">
            <a:avLst/>
          </a:prstGeom>
          <a:noFill/>
          <a:ln>
            <a:noFill/>
          </a:ln>
        </p:spPr>
      </p:pic>
      <p:sp>
        <p:nvSpPr>
          <p:cNvPr id="281" name="Shape 281"/>
          <p:cNvSpPr txBox="1"/>
          <p:nvPr/>
        </p:nvSpPr>
        <p:spPr>
          <a:xfrm>
            <a:off x="4457775" y="1117825"/>
            <a:ext cx="3714900" cy="22722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pic>
        <p:nvPicPr>
          <p:cNvPr id="282" name="Shape 282"/>
          <p:cNvPicPr preferRelativeResize="0"/>
          <p:nvPr/>
        </p:nvPicPr>
        <p:blipFill>
          <a:blip r:embed="rId4">
            <a:alphaModFix/>
          </a:blip>
          <a:stretch>
            <a:fillRect/>
          </a:stretch>
        </p:blipFill>
        <p:spPr>
          <a:xfrm>
            <a:off x="4677675" y="1171550"/>
            <a:ext cx="3906750" cy="2629550"/>
          </a:xfrm>
          <a:prstGeom prst="rect">
            <a:avLst/>
          </a:prstGeom>
          <a:noFill/>
          <a:ln>
            <a:noFill/>
          </a:ln>
        </p:spPr>
      </p:pic>
      <p:sp>
        <p:nvSpPr>
          <p:cNvPr id="283" name="Shape 283"/>
          <p:cNvSpPr txBox="1"/>
          <p:nvPr/>
        </p:nvSpPr>
        <p:spPr>
          <a:xfrm>
            <a:off x="5056950" y="3801100"/>
            <a:ext cx="3449700" cy="3708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1000"/>
              </a:spcBef>
              <a:buNone/>
            </a:pPr>
            <a:r>
              <a:rPr lang="en" sz="1200"/>
              <a:t>Improvement to the bad result</a:t>
            </a:r>
          </a:p>
        </p:txBody>
      </p:sp>
      <p:sp>
        <p:nvSpPr>
          <p:cNvPr id="284" name="Shape 284"/>
          <p:cNvSpPr txBox="1"/>
          <p:nvPr/>
        </p:nvSpPr>
        <p:spPr>
          <a:xfrm>
            <a:off x="743077" y="3801100"/>
            <a:ext cx="3584100" cy="296700"/>
          </a:xfrm>
          <a:prstGeom prst="rect">
            <a:avLst/>
          </a:prstGeom>
          <a:noFill/>
          <a:ln>
            <a:noFill/>
          </a:ln>
        </p:spPr>
        <p:txBody>
          <a:bodyPr wrap="square" lIns="91425" tIns="91425" rIns="91425" bIns="91425" anchor="t" anchorCtr="0">
            <a:noAutofit/>
          </a:bodyPr>
          <a:lstStyle/>
          <a:p>
            <a:pPr marL="0" lvl="0" indent="0" rtl="0">
              <a:lnSpc>
                <a:spcPct val="115000"/>
              </a:lnSpc>
              <a:spcBef>
                <a:spcPts val="1000"/>
              </a:spcBef>
              <a:buNone/>
            </a:pPr>
            <a:r>
              <a:rPr lang="en" sz="1200"/>
              <a:t>Bad result of colour corrected HDR images with alpha map step=5</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04" y="156222"/>
            <a:ext cx="6783870" cy="3815927"/>
          </a:xfrm>
          <a:prstGeom prst="rect">
            <a:avLst/>
          </a:prstGeom>
        </p:spPr>
      </p:pic>
      <p:sp>
        <p:nvSpPr>
          <p:cNvPr id="6" name="文本框 5"/>
          <p:cNvSpPr txBox="1"/>
          <p:nvPr/>
        </p:nvSpPr>
        <p:spPr>
          <a:xfrm>
            <a:off x="3291839" y="4219785"/>
            <a:ext cx="1963999" cy="307777"/>
          </a:xfrm>
          <a:prstGeom prst="rect">
            <a:avLst/>
          </a:prstGeom>
          <a:noFill/>
        </p:spPr>
        <p:txBody>
          <a:bodyPr wrap="none" rtlCol="0">
            <a:spAutoFit/>
          </a:bodyPr>
          <a:lstStyle/>
          <a:p>
            <a:r>
              <a:rPr lang="en-CA" dirty="0"/>
              <a:t>3.png named the Lake</a:t>
            </a:r>
            <a:endParaRPr lang="en-US" dirty="0"/>
          </a:p>
        </p:txBody>
      </p:sp>
      <p:sp>
        <p:nvSpPr>
          <p:cNvPr id="2" name="文本框 1"/>
          <p:cNvSpPr txBox="1"/>
          <p:nvPr/>
        </p:nvSpPr>
        <p:spPr>
          <a:xfrm>
            <a:off x="115147" y="392853"/>
            <a:ext cx="704426" cy="523220"/>
          </a:xfrm>
          <a:prstGeom prst="rect">
            <a:avLst/>
          </a:prstGeom>
          <a:noFill/>
        </p:spPr>
        <p:txBody>
          <a:bodyPr wrap="square" rtlCol="0">
            <a:spAutoFit/>
          </a:bodyPr>
          <a:lstStyle/>
          <a:p>
            <a:r>
              <a:rPr lang="en-CA" dirty="0" err="1"/>
              <a:t>Akyuz</a:t>
            </a:r>
            <a:r>
              <a:rPr lang="en-CA" dirty="0"/>
              <a:t> </a:t>
            </a:r>
          </a:p>
          <a:p>
            <a:r>
              <a:rPr lang="en-CA" dirty="0" err="1"/>
              <a:t>iTMO</a:t>
            </a:r>
            <a:endParaRPr lang="en-US" dirty="0"/>
          </a:p>
        </p:txBody>
      </p:sp>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t>32</a:t>
            </a:fld>
            <a:endParaRPr lang="en"/>
          </a:p>
        </p:txBody>
      </p:sp>
    </p:spTree>
    <p:extLst>
      <p:ext uri="{BB962C8B-B14F-4D97-AF65-F5344CB8AC3E}">
        <p14:creationId xmlns:p14="http://schemas.microsoft.com/office/powerpoint/2010/main" val="600768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spcBef>
                <a:spcPts val="0"/>
              </a:spcBef>
              <a:buNone/>
            </a:pPr>
            <a:r>
              <a:rPr lang="en"/>
              <a:t>Color correction result </a:t>
            </a:r>
          </a:p>
          <a:p>
            <a:pPr marL="0" lvl="0" indent="0" rtl="0">
              <a:spcBef>
                <a:spcPts val="0"/>
              </a:spcBef>
              <a:buNone/>
            </a:pPr>
            <a:endParaRPr/>
          </a:p>
        </p:txBody>
      </p:sp>
      <p:sp>
        <p:nvSpPr>
          <p:cNvPr id="298" name="Shape 298"/>
          <p:cNvSpPr txBox="1"/>
          <p:nvPr/>
        </p:nvSpPr>
        <p:spPr>
          <a:xfrm>
            <a:off x="20550" y="3561350"/>
            <a:ext cx="2983800" cy="383400"/>
          </a:xfrm>
          <a:prstGeom prst="rect">
            <a:avLst/>
          </a:prstGeom>
          <a:noFill/>
          <a:ln>
            <a:noFill/>
          </a:ln>
        </p:spPr>
        <p:txBody>
          <a:bodyPr wrap="square" lIns="91425" tIns="91425" rIns="91425" bIns="91425" anchor="t" anchorCtr="0">
            <a:noAutofit/>
          </a:bodyPr>
          <a:lstStyle/>
          <a:p>
            <a:pPr marL="0" lvl="0" indent="0" rtl="0">
              <a:lnSpc>
                <a:spcPct val="115000"/>
              </a:lnSpc>
              <a:spcBef>
                <a:spcPts val="1000"/>
              </a:spcBef>
              <a:buNone/>
            </a:pPr>
            <a:r>
              <a:rPr lang="en" sz="1200"/>
              <a:t>Color corrected HDR image of Akyuz iTMO with global alpha 1</a:t>
            </a:r>
          </a:p>
        </p:txBody>
      </p:sp>
      <p:pic>
        <p:nvPicPr>
          <p:cNvPr id="300" name="Shape 300"/>
          <p:cNvPicPr preferRelativeResize="0"/>
          <p:nvPr/>
        </p:nvPicPr>
        <p:blipFill>
          <a:blip r:embed="rId3">
            <a:alphaModFix/>
          </a:blip>
          <a:stretch>
            <a:fillRect/>
          </a:stretch>
        </p:blipFill>
        <p:spPr>
          <a:xfrm>
            <a:off x="94827" y="1209651"/>
            <a:ext cx="2621280" cy="1999662"/>
          </a:xfrm>
          <a:prstGeom prst="rect">
            <a:avLst/>
          </a:prstGeom>
          <a:noFill/>
          <a:ln>
            <a:noFill/>
          </a:ln>
        </p:spPr>
      </p:pic>
      <p:sp>
        <p:nvSpPr>
          <p:cNvPr id="301" name="Shape 301"/>
          <p:cNvSpPr txBox="1"/>
          <p:nvPr/>
        </p:nvSpPr>
        <p:spPr>
          <a:xfrm>
            <a:off x="3061500" y="3703525"/>
            <a:ext cx="1768200" cy="321600"/>
          </a:xfrm>
          <a:prstGeom prst="rect">
            <a:avLst/>
          </a:prstGeom>
          <a:noFill/>
          <a:ln>
            <a:noFill/>
          </a:ln>
        </p:spPr>
        <p:txBody>
          <a:bodyPr wrap="square" lIns="91425" tIns="91425" rIns="91425" bIns="91425" anchor="t" anchorCtr="0">
            <a:noAutofit/>
          </a:bodyPr>
          <a:lstStyle/>
          <a:p>
            <a:pPr marL="0" lvl="0" indent="0" algn="l" rtl="0">
              <a:lnSpc>
                <a:spcPct val="115000"/>
              </a:lnSpc>
              <a:spcBef>
                <a:spcPts val="0"/>
              </a:spcBef>
              <a:buNone/>
            </a:pPr>
            <a:r>
              <a:rPr lang="en" sz="1200"/>
              <a:t>Output HDR image of Akyuz iTMO.</a:t>
            </a:r>
          </a:p>
        </p:txBody>
      </p:sp>
      <p:pic>
        <p:nvPicPr>
          <p:cNvPr id="302" name="Shape 302"/>
          <p:cNvPicPr preferRelativeResize="0"/>
          <p:nvPr/>
        </p:nvPicPr>
        <p:blipFill>
          <a:blip r:embed="rId4">
            <a:alphaModFix/>
          </a:blip>
          <a:stretch>
            <a:fillRect/>
          </a:stretch>
        </p:blipFill>
        <p:spPr>
          <a:xfrm>
            <a:off x="2772299" y="1209650"/>
            <a:ext cx="2741193" cy="1999657"/>
          </a:xfrm>
          <a:prstGeom prst="rect">
            <a:avLst/>
          </a:prstGeom>
          <a:noFill/>
          <a:ln>
            <a:noFill/>
          </a:ln>
        </p:spPr>
      </p:pic>
      <p:pic>
        <p:nvPicPr>
          <p:cNvPr id="303" name="Shape 303"/>
          <p:cNvPicPr preferRelativeResize="0"/>
          <p:nvPr/>
        </p:nvPicPr>
        <p:blipFill>
          <a:blip r:embed="rId5">
            <a:alphaModFix/>
          </a:blip>
          <a:stretch>
            <a:fillRect/>
          </a:stretch>
        </p:blipFill>
        <p:spPr>
          <a:xfrm>
            <a:off x="6042175" y="108373"/>
            <a:ext cx="2538574" cy="1689227"/>
          </a:xfrm>
          <a:prstGeom prst="rect">
            <a:avLst/>
          </a:prstGeom>
          <a:noFill/>
          <a:ln>
            <a:noFill/>
          </a:ln>
        </p:spPr>
      </p:pic>
      <p:sp>
        <p:nvSpPr>
          <p:cNvPr id="304" name="Shape 304"/>
          <p:cNvSpPr txBox="1"/>
          <p:nvPr/>
        </p:nvSpPr>
        <p:spPr>
          <a:xfrm>
            <a:off x="5848500" y="1904075"/>
            <a:ext cx="2983800" cy="3216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sz="1200"/>
              <a:t> Color corrected HDR image of Akyuz iTMO with step 20.</a:t>
            </a:r>
          </a:p>
        </p:txBody>
      </p:sp>
      <p:pic>
        <p:nvPicPr>
          <p:cNvPr id="305" name="Shape 305"/>
          <p:cNvPicPr preferRelativeResize="0"/>
          <p:nvPr/>
        </p:nvPicPr>
        <p:blipFill>
          <a:blip r:embed="rId6">
            <a:alphaModFix/>
          </a:blip>
          <a:stretch>
            <a:fillRect/>
          </a:stretch>
        </p:blipFill>
        <p:spPr>
          <a:xfrm>
            <a:off x="6042175" y="2431100"/>
            <a:ext cx="2608665" cy="1775140"/>
          </a:xfrm>
          <a:prstGeom prst="rect">
            <a:avLst/>
          </a:prstGeom>
          <a:noFill/>
          <a:ln>
            <a:noFill/>
          </a:ln>
        </p:spPr>
      </p:pic>
      <p:sp>
        <p:nvSpPr>
          <p:cNvPr id="306" name="Shape 306"/>
          <p:cNvSpPr txBox="1"/>
          <p:nvPr/>
        </p:nvSpPr>
        <p:spPr>
          <a:xfrm>
            <a:off x="6042175" y="4278000"/>
            <a:ext cx="2790000" cy="2349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sz="1200"/>
              <a:t> Color corrected HDR image of Akyuz iTMO with step 5.</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311700" y="0"/>
            <a:ext cx="8520600" cy="607800"/>
          </a:xfrm>
          <a:prstGeom prst="rect">
            <a:avLst/>
          </a:prstGeom>
        </p:spPr>
        <p:txBody>
          <a:bodyPr wrap="square" lIns="91425" tIns="91425" rIns="91425" bIns="91425" anchor="t" anchorCtr="0">
            <a:noAutofit/>
          </a:bodyPr>
          <a:lstStyle/>
          <a:p>
            <a:pPr marL="0" lvl="0" indent="0">
              <a:spcBef>
                <a:spcPts val="0"/>
              </a:spcBef>
              <a:buNone/>
            </a:pPr>
            <a:r>
              <a:rPr lang="en"/>
              <a:t>Improvement - range of a and b</a:t>
            </a:r>
          </a:p>
        </p:txBody>
      </p:sp>
      <p:pic>
        <p:nvPicPr>
          <p:cNvPr id="4" name="Shape 292"/>
          <p:cNvPicPr preferRelativeResize="0"/>
          <p:nvPr/>
        </p:nvPicPr>
        <p:blipFill>
          <a:blip r:embed="rId3">
            <a:alphaModFix/>
          </a:blip>
          <a:stretch>
            <a:fillRect/>
          </a:stretch>
        </p:blipFill>
        <p:spPr>
          <a:xfrm>
            <a:off x="1710266" y="1042788"/>
            <a:ext cx="3594100" cy="2695575"/>
          </a:xfrm>
          <a:prstGeom prst="rect">
            <a:avLst/>
          </a:prstGeom>
          <a:noFill/>
          <a:ln>
            <a:noFill/>
          </a:ln>
        </p:spPr>
      </p:pic>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34</a:t>
            </a:fld>
            <a:endParaRPr lang="en"/>
          </a:p>
        </p:txBody>
      </p:sp>
    </p:spTree>
    <p:extLst>
      <p:ext uri="{BB962C8B-B14F-4D97-AF65-F5344CB8AC3E}">
        <p14:creationId xmlns:p14="http://schemas.microsoft.com/office/powerpoint/2010/main" val="113192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311700" y="0"/>
            <a:ext cx="8520600" cy="607800"/>
          </a:xfrm>
          <a:prstGeom prst="rect">
            <a:avLst/>
          </a:prstGeom>
        </p:spPr>
        <p:txBody>
          <a:bodyPr wrap="square" lIns="91425" tIns="91425" rIns="91425" bIns="91425" anchor="t" anchorCtr="0">
            <a:noAutofit/>
          </a:bodyPr>
          <a:lstStyle/>
          <a:p>
            <a:pPr marL="0" lvl="0" indent="0">
              <a:spcBef>
                <a:spcPts val="0"/>
              </a:spcBef>
              <a:buNone/>
            </a:pPr>
            <a:r>
              <a:rPr lang="en" dirty="0"/>
              <a:t>Histogram</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814" y="467254"/>
            <a:ext cx="5169746" cy="3877310"/>
          </a:xfrm>
          <a:prstGeom prst="rect">
            <a:avLst/>
          </a:prstGeom>
        </p:spPr>
      </p:pic>
      <p:sp>
        <p:nvSpPr>
          <p:cNvPr id="3" name="Slide Number Placeholder 2"/>
          <p:cNvSpPr>
            <a:spLocks noGrp="1"/>
          </p:cNvSpPr>
          <p:nvPr>
            <p:ph type="sldNum" idx="12"/>
          </p:nvPr>
        </p:nvSpPr>
        <p:spPr/>
        <p:txBody>
          <a:bodyPr/>
          <a:lstStyle/>
          <a:p>
            <a:pPr marL="0" lvl="0" indent="0">
              <a:spcBef>
                <a:spcPts val="0"/>
              </a:spcBef>
              <a:buNone/>
            </a:pPr>
            <a:fld id="{00000000-1234-1234-1234-123412341234}" type="slidenum">
              <a:rPr lang="en" smtClean="0"/>
              <a:t>35</a:t>
            </a:fld>
            <a:endParaRPr lang="en"/>
          </a:p>
        </p:txBody>
      </p:sp>
    </p:spTree>
    <p:extLst>
      <p:ext uri="{BB962C8B-B14F-4D97-AF65-F5344CB8AC3E}">
        <p14:creationId xmlns:p14="http://schemas.microsoft.com/office/powerpoint/2010/main" val="3562289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spcBef>
                <a:spcPts val="0"/>
              </a:spcBef>
              <a:buNone/>
            </a:pPr>
            <a:r>
              <a:rPr lang="en" dirty="0"/>
              <a:t>deltaE</a:t>
            </a:r>
          </a:p>
        </p:txBody>
      </p:sp>
      <p:graphicFrame>
        <p:nvGraphicFramePr>
          <p:cNvPr id="291" name="Shape 291"/>
          <p:cNvGraphicFramePr/>
          <p:nvPr>
            <p:extLst>
              <p:ext uri="{D42A27DB-BD31-4B8C-83A1-F6EECF244321}">
                <p14:modId xmlns:p14="http://schemas.microsoft.com/office/powerpoint/2010/main" val="1814245051"/>
              </p:ext>
            </p:extLst>
          </p:nvPr>
        </p:nvGraphicFramePr>
        <p:xfrm>
          <a:off x="1721273" y="1608298"/>
          <a:ext cx="5114925" cy="2106422"/>
        </p:xfrm>
        <a:graphic>
          <a:graphicData uri="http://schemas.openxmlformats.org/drawingml/2006/table">
            <a:tbl>
              <a:tblPr>
                <a:noFill/>
                <a:tableStyleId>{1C37F90B-BCE7-4B96-88DB-4B97BC6BED99}</a:tableStyleId>
              </a:tblPr>
              <a:tblGrid>
                <a:gridCol w="1076325">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330200">
                <a:tc>
                  <a:txBody>
                    <a:bodyPr/>
                    <a:lstStyle/>
                    <a:p>
                      <a:pPr marL="0" lvl="0" indent="0" algn="ctr" rtl="0">
                        <a:lnSpc>
                          <a:spcPct val="115000"/>
                        </a:lnSpc>
                        <a:spcBef>
                          <a:spcPts val="0"/>
                        </a:spcBef>
                        <a:buNone/>
                      </a:pPr>
                      <a:r>
                        <a:rPr lang="en" sz="1000" b="1" dirty="0"/>
                        <a:t>Test Frames</a:t>
                      </a:r>
                    </a:p>
                  </a:txBody>
                  <a:tcPr marL="25400" marR="25400" marT="25400" marB="25400" anchor="b">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b="1"/>
                        <a:t>HDR</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lvl="0" indent="0" rtl="0">
                        <a:lnSpc>
                          <a:spcPct val="115000"/>
                        </a:lnSpc>
                        <a:spcBef>
                          <a:spcPts val="0"/>
                        </a:spcBef>
                        <a:buNone/>
                      </a:pPr>
                      <a:r>
                        <a:rPr lang="en" sz="1000" b="1"/>
                        <a:t>Global Alpha</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b="1"/>
                        <a:t>HDR CC step=20</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b="1"/>
                        <a:t>HDR CC step=5</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203200">
                <a:tc>
                  <a:txBody>
                    <a:bodyPr/>
                    <a:lstStyle/>
                    <a:p>
                      <a:pPr marL="0" lvl="0" indent="0" algn="ctr" rtl="0">
                        <a:lnSpc>
                          <a:spcPct val="115000"/>
                        </a:lnSpc>
                        <a:spcBef>
                          <a:spcPts val="0"/>
                        </a:spcBef>
                        <a:buNone/>
                      </a:pPr>
                      <a:r>
                        <a:rPr lang="en" sz="1100">
                          <a:latin typeface="Calibri"/>
                          <a:ea typeface="Calibri"/>
                          <a:cs typeface="Calibri"/>
                          <a:sym typeface="Calibri"/>
                        </a:rPr>
                        <a:t>1- Chair</a:t>
                      </a:r>
                    </a:p>
                  </a:txBody>
                  <a:tcPr marL="25400" marR="25400" marT="25400" marB="2540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262.46</a:t>
                      </a:r>
                    </a:p>
                  </a:txBody>
                  <a:tcPr marL="25400" marR="25400" marT="25400" marB="25400">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262.46</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3832.68</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276.83</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marL="0" lvl="0" indent="0" algn="ctr" rtl="0">
                        <a:lnSpc>
                          <a:spcPct val="115000"/>
                        </a:lnSpc>
                        <a:spcBef>
                          <a:spcPts val="0"/>
                        </a:spcBef>
                        <a:buNone/>
                      </a:pPr>
                      <a:r>
                        <a:rPr lang="en" sz="1100">
                          <a:latin typeface="Calibri"/>
                          <a:ea typeface="Calibri"/>
                          <a:cs typeface="Calibri"/>
                          <a:sym typeface="Calibri"/>
                        </a:rPr>
                        <a:t>2 - Car</a:t>
                      </a:r>
                    </a:p>
                  </a:txBody>
                  <a:tcPr marL="25400" marR="25400" marT="25400" marB="2540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226.93</a:t>
                      </a:r>
                    </a:p>
                  </a:txBody>
                  <a:tcPr marL="25400" marR="25400" marT="25400" marB="25400">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dirty="0"/>
                        <a:t>226.93</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3429.72</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216.83</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marL="0" lvl="0" indent="0" algn="ctr" rtl="0">
                        <a:lnSpc>
                          <a:spcPct val="115000"/>
                        </a:lnSpc>
                        <a:spcBef>
                          <a:spcPts val="0"/>
                        </a:spcBef>
                        <a:buNone/>
                      </a:pPr>
                      <a:r>
                        <a:rPr lang="en" sz="1100">
                          <a:latin typeface="Calibri"/>
                          <a:ea typeface="Calibri"/>
                          <a:cs typeface="Calibri"/>
                          <a:sym typeface="Calibri"/>
                        </a:rPr>
                        <a:t>3 - Lake</a:t>
                      </a:r>
                    </a:p>
                  </a:txBody>
                  <a:tcPr marL="25400" marR="25400" marT="25400" marB="2540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201.47</a:t>
                      </a:r>
                    </a:p>
                  </a:txBody>
                  <a:tcPr marL="25400" marR="25400" marT="25400" marB="25400">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201.47</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36060.55</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164.52</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marL="0" lvl="0" indent="0" algn="ctr" rtl="0">
                        <a:lnSpc>
                          <a:spcPct val="115000"/>
                        </a:lnSpc>
                        <a:spcBef>
                          <a:spcPts val="0"/>
                        </a:spcBef>
                        <a:buNone/>
                      </a:pPr>
                      <a:r>
                        <a:rPr lang="en" sz="1100">
                          <a:latin typeface="Calibri"/>
                          <a:ea typeface="Calibri"/>
                          <a:cs typeface="Calibri"/>
                          <a:sym typeface="Calibri"/>
                        </a:rPr>
                        <a:t>4 - Family</a:t>
                      </a:r>
                    </a:p>
                  </a:txBody>
                  <a:tcPr marL="25400" marR="25400" marT="25400" marB="2540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205.08</a:t>
                      </a:r>
                    </a:p>
                  </a:txBody>
                  <a:tcPr marL="25400" marR="25400" marT="25400" marB="25400">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205.08</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3573.66</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90.56</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03200">
                <a:tc>
                  <a:txBody>
                    <a:bodyPr/>
                    <a:lstStyle/>
                    <a:p>
                      <a:pPr marL="0" lvl="0" indent="0" algn="ctr" rtl="0">
                        <a:lnSpc>
                          <a:spcPct val="115000"/>
                        </a:lnSpc>
                        <a:spcBef>
                          <a:spcPts val="0"/>
                        </a:spcBef>
                        <a:buNone/>
                      </a:pPr>
                      <a:r>
                        <a:rPr lang="en" sz="1100">
                          <a:latin typeface="Calibri"/>
                          <a:ea typeface="Calibri"/>
                          <a:cs typeface="Calibri"/>
                          <a:sym typeface="Calibri"/>
                        </a:rPr>
                        <a:t>5 - Garden</a:t>
                      </a:r>
                    </a:p>
                  </a:txBody>
                  <a:tcPr marL="25400" marR="25400" marT="25400" marB="2540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179.06</a:t>
                      </a:r>
                    </a:p>
                  </a:txBody>
                  <a:tcPr marL="25400" marR="25400" marT="25400" marB="25400">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179.06</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1377.43</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239.66</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03200">
                <a:tc>
                  <a:txBody>
                    <a:bodyPr/>
                    <a:lstStyle/>
                    <a:p>
                      <a:pPr marL="0" lvl="0" indent="0" algn="ctr" rtl="0">
                        <a:lnSpc>
                          <a:spcPct val="115000"/>
                        </a:lnSpc>
                        <a:spcBef>
                          <a:spcPts val="0"/>
                        </a:spcBef>
                        <a:buNone/>
                      </a:pPr>
                      <a:r>
                        <a:rPr lang="en" sz="1100">
                          <a:latin typeface="Calibri"/>
                          <a:ea typeface="Calibri"/>
                          <a:cs typeface="Calibri"/>
                          <a:sym typeface="Calibri"/>
                        </a:rPr>
                        <a:t>6 - Home</a:t>
                      </a:r>
                    </a:p>
                  </a:txBody>
                  <a:tcPr marL="25400" marR="25400" marT="25400" marB="2540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225.85</a:t>
                      </a:r>
                    </a:p>
                  </a:txBody>
                  <a:tcPr marL="25400" marR="25400" marT="25400" marB="25400">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225.85</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1836.01</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117.11</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03200">
                <a:tc>
                  <a:txBody>
                    <a:bodyPr/>
                    <a:lstStyle/>
                    <a:p>
                      <a:pPr marL="0" lvl="0" indent="0" algn="ctr" rtl="0">
                        <a:lnSpc>
                          <a:spcPct val="115000"/>
                        </a:lnSpc>
                        <a:spcBef>
                          <a:spcPts val="0"/>
                        </a:spcBef>
                        <a:buNone/>
                      </a:pPr>
                      <a:r>
                        <a:rPr lang="en" sz="1100" dirty="0">
                          <a:latin typeface="Calibri"/>
                          <a:ea typeface="Calibri"/>
                          <a:cs typeface="Calibri"/>
                          <a:sym typeface="Calibri"/>
                        </a:rPr>
                        <a:t>7 - Restaurant</a:t>
                      </a:r>
                    </a:p>
                  </a:txBody>
                  <a:tcPr marL="25400" marR="25400" marT="25400" marB="25400" anchor="ctr">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262.46</a:t>
                      </a:r>
                    </a:p>
                  </a:txBody>
                  <a:tcPr marL="25400" marR="25400" marT="25400" marB="25400">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487.04</a:t>
                      </a:r>
                    </a:p>
                  </a:txBody>
                  <a:tcPr marL="25400" marR="25400" marT="25400" marB="25400" anchor="ctr">
                    <a:lnL w="9525" cap="flat" cmpd="sng">
                      <a:solidFill>
                        <a:srgbClr val="000000"/>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a:t>4278.46</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CCCCCC"/>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lvl="0" indent="0" algn="ctr" rtl="0">
                        <a:lnSpc>
                          <a:spcPct val="115000"/>
                        </a:lnSpc>
                        <a:spcBef>
                          <a:spcPts val="0"/>
                        </a:spcBef>
                        <a:buNone/>
                      </a:pPr>
                      <a:r>
                        <a:rPr lang="en" sz="1000" dirty="0"/>
                        <a:t>537.52</a:t>
                      </a:r>
                    </a:p>
                  </a:txBody>
                  <a:tcPr marL="25400" marR="25400" marT="25400" marB="25400" anchor="b">
                    <a:lnL w="9525" cap="flat" cmpd="sng">
                      <a:solidFill>
                        <a:srgbClr val="CCCCCC"/>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CCCCCC"/>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490250" y="526350"/>
            <a:ext cx="5618700" cy="4090800"/>
          </a:xfrm>
          <a:prstGeom prst="rect">
            <a:avLst/>
          </a:prstGeom>
        </p:spPr>
        <p:txBody>
          <a:bodyPr wrap="square" lIns="91425" tIns="91425" rIns="91425" bIns="91425" anchor="ctr" anchorCtr="0">
            <a:noAutofit/>
          </a:bodyPr>
          <a:lstStyle/>
          <a:p>
            <a:pPr marL="0" lvl="0" indent="0">
              <a:spcBef>
                <a:spcPts val="0"/>
              </a:spcBef>
              <a:buNone/>
            </a:pPr>
            <a:endParaRPr/>
          </a:p>
          <a:p>
            <a:pPr marL="0" lvl="0" indent="0">
              <a:spcBef>
                <a:spcPts val="0"/>
              </a:spcBef>
              <a:buNone/>
            </a:pPr>
            <a:r>
              <a:rPr lang="en"/>
              <a:t>Conclusion</a:t>
            </a:r>
          </a:p>
          <a:p>
            <a:pPr marL="0" lvl="0" indent="0">
              <a:spcBef>
                <a:spcPts val="0"/>
              </a:spcBef>
              <a:buNone/>
            </a:pPr>
            <a:endParaRP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4" name="Rectangle 3"/>
          <p:cNvSpPr/>
          <p:nvPr/>
        </p:nvSpPr>
        <p:spPr>
          <a:xfrm>
            <a:off x="330009" y="320582"/>
            <a:ext cx="8502291" cy="4010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Shape 316"/>
          <p:cNvSpPr txBox="1">
            <a:spLocks noGrp="1"/>
          </p:cNvSpPr>
          <p:nvPr>
            <p:ph type="title"/>
          </p:nvPr>
        </p:nvSpPr>
        <p:spPr>
          <a:xfrm>
            <a:off x="311700" y="148743"/>
            <a:ext cx="8520600" cy="607800"/>
          </a:xfrm>
          <a:prstGeom prst="rect">
            <a:avLst/>
          </a:prstGeom>
        </p:spPr>
        <p:txBody>
          <a:bodyPr wrap="square" lIns="91425" tIns="91425" rIns="91425" bIns="91425" anchor="t" anchorCtr="0">
            <a:noAutofit/>
          </a:bodyPr>
          <a:lstStyle/>
          <a:p>
            <a:pPr marL="0" lvl="0" indent="0">
              <a:spcBef>
                <a:spcPts val="0"/>
              </a:spcBef>
              <a:buNone/>
            </a:pPr>
            <a:r>
              <a:rPr lang="en" dirty="0"/>
              <a:t>Conclusion </a:t>
            </a:r>
          </a:p>
        </p:txBody>
      </p:sp>
      <p:sp>
        <p:nvSpPr>
          <p:cNvPr id="317" name="Shape 317"/>
          <p:cNvSpPr txBox="1">
            <a:spLocks noGrp="1"/>
          </p:cNvSpPr>
          <p:nvPr>
            <p:ph type="body" idx="1"/>
          </p:nvPr>
        </p:nvSpPr>
        <p:spPr>
          <a:xfrm>
            <a:off x="311700" y="879176"/>
            <a:ext cx="8520600" cy="3551075"/>
          </a:xfrm>
          <a:prstGeom prst="rect">
            <a:avLst/>
          </a:prstGeom>
        </p:spPr>
        <p:txBody>
          <a:bodyPr wrap="square" lIns="91425" tIns="91425" rIns="91425" bIns="91425" anchor="t" anchorCtr="0">
            <a:noAutofit/>
          </a:bodyPr>
          <a:lstStyle/>
          <a:p>
            <a:pPr marL="171450" indent="-171450">
              <a:spcAft>
                <a:spcPts val="600"/>
              </a:spcAft>
              <a:buFont typeface="Arial" panose="020B0604020202020204" pitchFamily="34" charset="0"/>
              <a:buChar char="•"/>
            </a:pPr>
            <a:r>
              <a:rPr lang="en-US" sz="1200" dirty="0">
                <a:solidFill>
                  <a:schemeClr val="bg2">
                    <a:lumMod val="50000"/>
                  </a:schemeClr>
                </a:solidFill>
                <a:latin typeface="+mj-lt"/>
              </a:rPr>
              <a:t>The global </a:t>
            </a:r>
            <a:r>
              <a:rPr lang="en-US" sz="1200" dirty="0" err="1">
                <a:solidFill>
                  <a:schemeClr val="bg2">
                    <a:lumMod val="50000"/>
                  </a:schemeClr>
                </a:solidFill>
                <a:latin typeface="+mj-lt"/>
              </a:rPr>
              <a:t>colour</a:t>
            </a:r>
            <a:r>
              <a:rPr lang="en-US" sz="1200" dirty="0">
                <a:solidFill>
                  <a:schemeClr val="bg2">
                    <a:lumMod val="50000"/>
                  </a:schemeClr>
                </a:solidFill>
                <a:latin typeface="+mj-lt"/>
              </a:rPr>
              <a:t> correction adjustment applies a global alpha value to all the pixels of the HDR image to minimize the </a:t>
            </a:r>
            <a:r>
              <a:rPr lang="en-US" sz="1200" dirty="0" err="1">
                <a:solidFill>
                  <a:schemeClr val="bg2">
                    <a:lumMod val="50000"/>
                  </a:schemeClr>
                </a:solidFill>
                <a:latin typeface="+mj-lt"/>
              </a:rPr>
              <a:t>deltaE</a:t>
            </a:r>
            <a:r>
              <a:rPr lang="en-US" sz="1200" dirty="0">
                <a:solidFill>
                  <a:schemeClr val="bg2">
                    <a:lumMod val="50000"/>
                  </a:schemeClr>
                </a:solidFill>
                <a:latin typeface="+mj-lt"/>
              </a:rPr>
              <a:t> value between the adjustment result and the original SDR image. The </a:t>
            </a:r>
            <a:r>
              <a:rPr lang="en-US" sz="1200" b="1" dirty="0">
                <a:solidFill>
                  <a:schemeClr val="bg2">
                    <a:lumMod val="50000"/>
                  </a:schemeClr>
                </a:solidFill>
                <a:latin typeface="+mj-lt"/>
              </a:rPr>
              <a:t>global alpha values are image-specific</a:t>
            </a:r>
            <a:r>
              <a:rPr lang="en-US" sz="1200" dirty="0">
                <a:solidFill>
                  <a:schemeClr val="bg2">
                    <a:lumMod val="50000"/>
                  </a:schemeClr>
                </a:solidFill>
                <a:latin typeface="+mj-lt"/>
              </a:rPr>
              <a:t>.</a:t>
            </a:r>
          </a:p>
          <a:p>
            <a:pPr marL="171450" indent="-171450">
              <a:spcAft>
                <a:spcPts val="600"/>
              </a:spcAft>
              <a:buFont typeface="Arial" panose="020B0604020202020204" pitchFamily="34" charset="0"/>
              <a:buChar char="•"/>
            </a:pPr>
            <a:r>
              <a:rPr lang="en-US" sz="1200" dirty="0">
                <a:solidFill>
                  <a:schemeClr val="bg2">
                    <a:lumMod val="50000"/>
                  </a:schemeClr>
                </a:solidFill>
                <a:latin typeface="+mj-lt"/>
              </a:rPr>
              <a:t>The local </a:t>
            </a:r>
            <a:r>
              <a:rPr lang="en-US" sz="1200" dirty="0" err="1">
                <a:solidFill>
                  <a:schemeClr val="bg2">
                    <a:lumMod val="50000"/>
                  </a:schemeClr>
                </a:solidFill>
                <a:latin typeface="+mj-lt"/>
              </a:rPr>
              <a:t>colour</a:t>
            </a:r>
            <a:r>
              <a:rPr lang="en-US" sz="1200" dirty="0">
                <a:solidFill>
                  <a:schemeClr val="bg2">
                    <a:lumMod val="50000"/>
                  </a:schemeClr>
                </a:solidFill>
                <a:latin typeface="+mj-lt"/>
              </a:rPr>
              <a:t> correction adjustment applies local alpha values to individual pixels of the HDR image to minimize the </a:t>
            </a:r>
            <a:r>
              <a:rPr lang="en-US" sz="1200" dirty="0" err="1">
                <a:solidFill>
                  <a:schemeClr val="bg2">
                    <a:lumMod val="50000"/>
                  </a:schemeClr>
                </a:solidFill>
                <a:latin typeface="+mj-lt"/>
              </a:rPr>
              <a:t>deltaE</a:t>
            </a:r>
            <a:r>
              <a:rPr lang="en-US" sz="1200" dirty="0">
                <a:solidFill>
                  <a:schemeClr val="bg2">
                    <a:lumMod val="50000"/>
                  </a:schemeClr>
                </a:solidFill>
                <a:latin typeface="+mj-lt"/>
              </a:rPr>
              <a:t> value between the adjustment result and the original SDR image. An alpha map is used to contain all the local alpha values for each LAB value. The </a:t>
            </a:r>
            <a:r>
              <a:rPr lang="en-US" sz="1200" b="1" dirty="0">
                <a:solidFill>
                  <a:schemeClr val="bg2">
                    <a:lumMod val="50000"/>
                  </a:schemeClr>
                </a:solidFill>
                <a:latin typeface="+mj-lt"/>
              </a:rPr>
              <a:t>alpha maps are </a:t>
            </a:r>
            <a:r>
              <a:rPr lang="en-US" sz="1200" b="1" dirty="0" err="1">
                <a:solidFill>
                  <a:schemeClr val="bg2">
                    <a:lumMod val="50000"/>
                  </a:schemeClr>
                </a:solidFill>
                <a:latin typeface="+mj-lt"/>
              </a:rPr>
              <a:t>iTMO</a:t>
            </a:r>
            <a:r>
              <a:rPr lang="en-US" sz="1200" b="1" dirty="0">
                <a:solidFill>
                  <a:schemeClr val="bg2">
                    <a:lumMod val="50000"/>
                  </a:schemeClr>
                </a:solidFill>
                <a:latin typeface="+mj-lt"/>
              </a:rPr>
              <a:t>-specific</a:t>
            </a:r>
            <a:r>
              <a:rPr lang="en-US" sz="1200" dirty="0">
                <a:solidFill>
                  <a:schemeClr val="bg2">
                    <a:lumMod val="50000"/>
                  </a:schemeClr>
                </a:solidFill>
                <a:latin typeface="+mj-lt"/>
              </a:rPr>
              <a:t>.</a:t>
            </a:r>
          </a:p>
          <a:p>
            <a:pPr marL="171450" indent="-171450">
              <a:spcAft>
                <a:spcPts val="600"/>
              </a:spcAft>
              <a:buFont typeface="Arial" panose="020B0604020202020204" pitchFamily="34" charset="0"/>
              <a:buChar char="•"/>
            </a:pPr>
            <a:r>
              <a:rPr lang="en-US" sz="1200" dirty="0">
                <a:solidFill>
                  <a:schemeClr val="bg2">
                    <a:lumMod val="50000"/>
                  </a:schemeClr>
                </a:solidFill>
                <a:latin typeface="+mj-lt"/>
              </a:rPr>
              <a:t>The subjective </a:t>
            </a:r>
            <a:r>
              <a:rPr lang="en-US" sz="1200" dirty="0" err="1">
                <a:solidFill>
                  <a:schemeClr val="bg2">
                    <a:lumMod val="50000"/>
                  </a:schemeClr>
                </a:solidFill>
                <a:latin typeface="+mj-lt"/>
              </a:rPr>
              <a:t>colour</a:t>
            </a:r>
            <a:r>
              <a:rPr lang="en-US" sz="1200" dirty="0">
                <a:solidFill>
                  <a:schemeClr val="bg2">
                    <a:lumMod val="50000"/>
                  </a:schemeClr>
                </a:solidFill>
                <a:latin typeface="+mj-lt"/>
              </a:rPr>
              <a:t> correction results are presented in this report. The color corrected images with global alpha appears with </a:t>
            </a:r>
            <a:r>
              <a:rPr lang="en-US" sz="1200" dirty="0" err="1">
                <a:solidFill>
                  <a:schemeClr val="bg2">
                    <a:lumMod val="50000"/>
                  </a:schemeClr>
                </a:solidFill>
                <a:latin typeface="+mj-lt"/>
              </a:rPr>
              <a:t>colour</a:t>
            </a:r>
            <a:r>
              <a:rPr lang="en-US" sz="1200" dirty="0">
                <a:solidFill>
                  <a:schemeClr val="bg2">
                    <a:lumMod val="50000"/>
                  </a:schemeClr>
                </a:solidFill>
                <a:latin typeface="+mj-lt"/>
              </a:rPr>
              <a:t> closer to the original SDR image. For </a:t>
            </a:r>
            <a:r>
              <a:rPr lang="en-US" sz="1200" dirty="0" err="1">
                <a:solidFill>
                  <a:schemeClr val="bg2">
                    <a:lumMod val="50000"/>
                  </a:schemeClr>
                </a:solidFill>
                <a:latin typeface="+mj-lt"/>
              </a:rPr>
              <a:t>Bist</a:t>
            </a:r>
            <a:r>
              <a:rPr lang="en-US" sz="1200" dirty="0">
                <a:solidFill>
                  <a:schemeClr val="bg2">
                    <a:lumMod val="50000"/>
                  </a:schemeClr>
                </a:solidFill>
                <a:latin typeface="+mj-lt"/>
              </a:rPr>
              <a:t> </a:t>
            </a:r>
            <a:r>
              <a:rPr lang="en-US" sz="1200" dirty="0" err="1">
                <a:solidFill>
                  <a:schemeClr val="bg2">
                    <a:lumMod val="50000"/>
                  </a:schemeClr>
                </a:solidFill>
                <a:latin typeface="+mj-lt"/>
              </a:rPr>
              <a:t>iTMO</a:t>
            </a:r>
            <a:r>
              <a:rPr lang="en-US" sz="1200" dirty="0">
                <a:solidFill>
                  <a:schemeClr val="bg2">
                    <a:lumMod val="50000"/>
                  </a:schemeClr>
                </a:solidFill>
                <a:latin typeface="+mj-lt"/>
              </a:rPr>
              <a:t> HDR images, </a:t>
            </a:r>
            <a:r>
              <a:rPr lang="en-US" sz="1200" b="1" dirty="0" err="1">
                <a:solidFill>
                  <a:schemeClr val="bg2">
                    <a:lumMod val="50000"/>
                  </a:schemeClr>
                </a:solidFill>
                <a:latin typeface="+mj-lt"/>
              </a:rPr>
              <a:t>colour</a:t>
            </a:r>
            <a:r>
              <a:rPr lang="en-US" sz="1200" b="1" dirty="0">
                <a:solidFill>
                  <a:schemeClr val="bg2">
                    <a:lumMod val="50000"/>
                  </a:schemeClr>
                </a:solidFill>
                <a:latin typeface="+mj-lt"/>
              </a:rPr>
              <a:t> correction with local alpha values results in further improvements in </a:t>
            </a:r>
            <a:r>
              <a:rPr lang="en-US" sz="1200" b="1" dirty="0" err="1">
                <a:solidFill>
                  <a:schemeClr val="bg2">
                    <a:lumMod val="50000"/>
                  </a:schemeClr>
                </a:solidFill>
                <a:latin typeface="+mj-lt"/>
              </a:rPr>
              <a:t>colour</a:t>
            </a:r>
            <a:r>
              <a:rPr lang="en-US" sz="1200" b="1" dirty="0">
                <a:solidFill>
                  <a:schemeClr val="bg2">
                    <a:lumMod val="50000"/>
                  </a:schemeClr>
                </a:solidFill>
                <a:latin typeface="+mj-lt"/>
              </a:rPr>
              <a:t> resemblance</a:t>
            </a:r>
            <a:r>
              <a:rPr lang="en-US" sz="1200" dirty="0">
                <a:solidFill>
                  <a:schemeClr val="bg2">
                    <a:lumMod val="50000"/>
                  </a:schemeClr>
                </a:solidFill>
                <a:latin typeface="+mj-lt"/>
              </a:rPr>
              <a:t>. In terms of objective results, </a:t>
            </a:r>
            <a:r>
              <a:rPr lang="en-US" sz="1200" dirty="0" err="1">
                <a:solidFill>
                  <a:schemeClr val="bg2">
                    <a:lumMod val="50000"/>
                  </a:schemeClr>
                </a:solidFill>
                <a:latin typeface="+mj-lt"/>
              </a:rPr>
              <a:t>deltaE</a:t>
            </a:r>
            <a:r>
              <a:rPr lang="en-US" sz="1200" dirty="0">
                <a:solidFill>
                  <a:schemeClr val="bg2">
                    <a:lumMod val="50000"/>
                  </a:schemeClr>
                </a:solidFill>
                <a:latin typeface="+mj-lt"/>
              </a:rPr>
              <a:t> values suggest </a:t>
            </a:r>
            <a:r>
              <a:rPr lang="en-US" sz="1200" dirty="0" err="1">
                <a:solidFill>
                  <a:schemeClr val="bg2">
                    <a:lumMod val="50000"/>
                  </a:schemeClr>
                </a:solidFill>
                <a:latin typeface="+mj-lt"/>
              </a:rPr>
              <a:t>colour</a:t>
            </a:r>
            <a:r>
              <a:rPr lang="en-US" sz="1200" dirty="0">
                <a:solidFill>
                  <a:schemeClr val="bg2">
                    <a:lumMod val="50000"/>
                  </a:schemeClr>
                </a:solidFill>
                <a:latin typeface="+mj-lt"/>
              </a:rPr>
              <a:t> correction improvements on </a:t>
            </a:r>
            <a:r>
              <a:rPr lang="en-US" sz="1200" dirty="0" err="1">
                <a:solidFill>
                  <a:schemeClr val="bg2">
                    <a:lumMod val="50000"/>
                  </a:schemeClr>
                </a:solidFill>
                <a:latin typeface="+mj-lt"/>
              </a:rPr>
              <a:t>Bist</a:t>
            </a:r>
            <a:r>
              <a:rPr lang="en-US" sz="1200" dirty="0">
                <a:solidFill>
                  <a:schemeClr val="bg2">
                    <a:lumMod val="50000"/>
                  </a:schemeClr>
                </a:solidFill>
                <a:latin typeface="+mj-lt"/>
              </a:rPr>
              <a:t> </a:t>
            </a:r>
            <a:r>
              <a:rPr lang="en-US" sz="1200" dirty="0" err="1">
                <a:solidFill>
                  <a:schemeClr val="bg2">
                    <a:lumMod val="50000"/>
                  </a:schemeClr>
                </a:solidFill>
                <a:latin typeface="+mj-lt"/>
              </a:rPr>
              <a:t>iTMO</a:t>
            </a:r>
            <a:r>
              <a:rPr lang="en-US" sz="1200" dirty="0">
                <a:solidFill>
                  <a:schemeClr val="bg2">
                    <a:lumMod val="50000"/>
                  </a:schemeClr>
                </a:solidFill>
                <a:latin typeface="+mj-lt"/>
              </a:rPr>
              <a:t> resulting HDR images. </a:t>
            </a:r>
          </a:p>
          <a:p>
            <a:pPr marL="171450" indent="-171450">
              <a:spcAft>
                <a:spcPts val="600"/>
              </a:spcAft>
              <a:buFont typeface="Arial" panose="020B0604020202020204" pitchFamily="34" charset="0"/>
              <a:buChar char="•"/>
            </a:pPr>
            <a:r>
              <a:rPr lang="en-US" sz="1200" dirty="0">
                <a:solidFill>
                  <a:schemeClr val="bg2">
                    <a:lumMod val="50000"/>
                  </a:schemeClr>
                </a:solidFill>
                <a:latin typeface="+mj-lt"/>
              </a:rPr>
              <a:t>The local </a:t>
            </a:r>
            <a:r>
              <a:rPr lang="en-US" sz="1200" dirty="0" err="1">
                <a:solidFill>
                  <a:schemeClr val="bg2">
                    <a:lumMod val="50000"/>
                  </a:schemeClr>
                </a:solidFill>
                <a:latin typeface="+mj-lt"/>
              </a:rPr>
              <a:t>colour</a:t>
            </a:r>
            <a:r>
              <a:rPr lang="en-US" sz="1200" dirty="0">
                <a:solidFill>
                  <a:schemeClr val="bg2">
                    <a:lumMod val="50000"/>
                  </a:schemeClr>
                </a:solidFill>
                <a:latin typeface="+mj-lt"/>
              </a:rPr>
              <a:t> correction adjustment has its </a:t>
            </a:r>
            <a:r>
              <a:rPr lang="en-US" sz="1200" b="1" dirty="0">
                <a:solidFill>
                  <a:schemeClr val="bg2">
                    <a:lumMod val="50000"/>
                  </a:schemeClr>
                </a:solidFill>
                <a:latin typeface="+mj-lt"/>
              </a:rPr>
              <a:t>limitations</a:t>
            </a:r>
            <a:r>
              <a:rPr lang="en-US" sz="1200" dirty="0">
                <a:solidFill>
                  <a:schemeClr val="bg2">
                    <a:lumMod val="50000"/>
                  </a:schemeClr>
                </a:solidFill>
                <a:latin typeface="+mj-lt"/>
              </a:rPr>
              <a:t>. Because it </a:t>
            </a:r>
            <a:r>
              <a:rPr lang="en-US" sz="1200" b="1" dirty="0">
                <a:solidFill>
                  <a:schemeClr val="bg2">
                    <a:lumMod val="50000"/>
                  </a:schemeClr>
                </a:solidFill>
                <a:latin typeface="+mj-lt"/>
              </a:rPr>
              <a:t>only considers individual pixel values without considering the </a:t>
            </a:r>
            <a:r>
              <a:rPr lang="en-US" sz="1200" b="1" dirty="0" err="1">
                <a:solidFill>
                  <a:schemeClr val="bg2">
                    <a:lumMod val="50000"/>
                  </a:schemeClr>
                </a:solidFill>
                <a:latin typeface="+mj-lt"/>
              </a:rPr>
              <a:t>neighbour</a:t>
            </a:r>
            <a:r>
              <a:rPr lang="en-US" sz="1200" b="1" dirty="0">
                <a:solidFill>
                  <a:schemeClr val="bg2">
                    <a:lumMod val="50000"/>
                  </a:schemeClr>
                </a:solidFill>
                <a:latin typeface="+mj-lt"/>
              </a:rPr>
              <a:t> pixels</a:t>
            </a:r>
            <a:r>
              <a:rPr lang="en-US" sz="1200" dirty="0">
                <a:solidFill>
                  <a:schemeClr val="bg2">
                    <a:lumMod val="50000"/>
                  </a:schemeClr>
                </a:solidFill>
                <a:latin typeface="+mj-lt"/>
              </a:rPr>
              <a:t>. It cannot be readily applied on certain </a:t>
            </a:r>
            <a:r>
              <a:rPr lang="en-US" sz="1200" dirty="0" err="1">
                <a:solidFill>
                  <a:schemeClr val="bg2">
                    <a:lumMod val="50000"/>
                  </a:schemeClr>
                </a:solidFill>
                <a:latin typeface="+mj-lt"/>
              </a:rPr>
              <a:t>iTMOs</a:t>
            </a:r>
            <a:r>
              <a:rPr lang="en-US" sz="1200" dirty="0">
                <a:solidFill>
                  <a:schemeClr val="bg2">
                    <a:lumMod val="50000"/>
                  </a:schemeClr>
                </a:solidFill>
                <a:latin typeface="+mj-lt"/>
              </a:rPr>
              <a:t> including Banterle and </a:t>
            </a:r>
            <a:r>
              <a:rPr lang="en-US" sz="1200" dirty="0" err="1">
                <a:solidFill>
                  <a:schemeClr val="bg2">
                    <a:lumMod val="50000"/>
                  </a:schemeClr>
                </a:solidFill>
                <a:latin typeface="+mj-lt"/>
              </a:rPr>
              <a:t>Meylan</a:t>
            </a:r>
            <a:r>
              <a:rPr lang="en-US" sz="1200" dirty="0">
                <a:solidFill>
                  <a:schemeClr val="bg2">
                    <a:lumMod val="50000"/>
                  </a:schemeClr>
                </a:solidFill>
                <a:latin typeface="+mj-lt"/>
              </a:rPr>
              <a:t> that consider </a:t>
            </a:r>
            <a:r>
              <a:rPr lang="en-US" sz="1200" dirty="0" err="1">
                <a:solidFill>
                  <a:schemeClr val="bg2">
                    <a:lumMod val="50000"/>
                  </a:schemeClr>
                </a:solidFill>
                <a:latin typeface="+mj-lt"/>
              </a:rPr>
              <a:t>neighbour</a:t>
            </a:r>
            <a:r>
              <a:rPr lang="en-US" sz="1200" dirty="0">
                <a:solidFill>
                  <a:schemeClr val="bg2">
                    <a:lumMod val="50000"/>
                  </a:schemeClr>
                </a:solidFill>
                <a:latin typeface="+mj-lt"/>
              </a:rPr>
              <a:t> pixels for the </a:t>
            </a:r>
            <a:r>
              <a:rPr lang="en-US" sz="1200" dirty="0" err="1">
                <a:solidFill>
                  <a:schemeClr val="bg2">
                    <a:lumMod val="50000"/>
                  </a:schemeClr>
                </a:solidFill>
                <a:latin typeface="+mj-lt"/>
              </a:rPr>
              <a:t>iTMO</a:t>
            </a:r>
            <a:r>
              <a:rPr lang="en-US" sz="1200" dirty="0">
                <a:solidFill>
                  <a:schemeClr val="bg2">
                    <a:lumMod val="50000"/>
                  </a:schemeClr>
                </a:solidFill>
                <a:latin typeface="+mj-lt"/>
              </a:rPr>
              <a:t> process. More future effort is needed to generalize the application of the local method on all </a:t>
            </a:r>
            <a:r>
              <a:rPr lang="en-US" sz="1200" dirty="0" err="1">
                <a:solidFill>
                  <a:schemeClr val="bg2">
                    <a:lumMod val="50000"/>
                  </a:schemeClr>
                </a:solidFill>
                <a:latin typeface="+mj-lt"/>
              </a:rPr>
              <a:t>iTMO</a:t>
            </a:r>
            <a:r>
              <a:rPr lang="en-US" sz="1200" dirty="0">
                <a:solidFill>
                  <a:schemeClr val="bg2">
                    <a:lumMod val="50000"/>
                  </a:schemeClr>
                </a:solidFill>
                <a:latin typeface="+mj-lt"/>
              </a:rPr>
              <a:t> results.</a:t>
            </a:r>
            <a:br>
              <a:rPr lang="en-US" sz="1200" dirty="0">
                <a:solidFill>
                  <a:schemeClr val="bg2">
                    <a:lumMod val="50000"/>
                  </a:schemeClr>
                </a:solidFill>
                <a:latin typeface="+mj-lt"/>
              </a:rPr>
            </a:br>
            <a:endParaRPr lang="en" sz="1200" dirty="0">
              <a:solidFill>
                <a:schemeClr val="bg2">
                  <a:lumMod val="50000"/>
                </a:schemeClr>
              </a:solidFill>
              <a:latin typeface="+mj-lt"/>
              <a:ea typeface="Arial"/>
              <a:cs typeface="Arial"/>
              <a:sym typeface="Arial"/>
            </a:endParaRP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700" y="1351925"/>
            <a:ext cx="8520600" cy="607800"/>
          </a:xfrm>
          <a:prstGeom prst="rect">
            <a:avLst/>
          </a:prstGeom>
        </p:spPr>
        <p:txBody>
          <a:bodyPr wrap="square" lIns="91425" tIns="91425" rIns="91425" bIns="91425" anchor="t" anchorCtr="0">
            <a:noAutofit/>
          </a:bodyPr>
          <a:lstStyle/>
          <a:p>
            <a:pPr marL="0" lvl="0" indent="0" rtl="0">
              <a:spcBef>
                <a:spcPts val="0"/>
              </a:spcBef>
              <a:buNone/>
            </a:pPr>
            <a:r>
              <a:rPr lang="en"/>
              <a:t> </a:t>
            </a:r>
          </a:p>
        </p:txBody>
      </p:sp>
      <p:sp>
        <p:nvSpPr>
          <p:cNvPr id="323" name="Shape 323"/>
          <p:cNvSpPr txBox="1">
            <a:spLocks noGrp="1"/>
          </p:cNvSpPr>
          <p:nvPr>
            <p:ph type="body" idx="1"/>
          </p:nvPr>
        </p:nvSpPr>
        <p:spPr>
          <a:xfrm>
            <a:off x="1205475" y="956323"/>
            <a:ext cx="6295356" cy="3339000"/>
          </a:xfrm>
          <a:prstGeom prst="rect">
            <a:avLst/>
          </a:prstGeom>
        </p:spPr>
        <p:txBody>
          <a:bodyPr wrap="square" lIns="91425" tIns="91425" rIns="91425" bIns="91425" anchor="t" anchorCtr="0">
            <a:noAutofit/>
          </a:bodyPr>
          <a:lstStyle/>
          <a:p>
            <a:pPr lvl="0" algn="just">
              <a:spcBef>
                <a:spcPts val="1000"/>
              </a:spcBef>
              <a:spcAft>
                <a:spcPts val="0"/>
              </a:spcAft>
              <a:buNone/>
            </a:pPr>
            <a:r>
              <a:rPr lang="en-US" dirty="0"/>
              <a:t>We would like to express our special thanks and gratitude to </a:t>
            </a:r>
          </a:p>
          <a:p>
            <a:pPr lvl="0" algn="ctr">
              <a:spcBef>
                <a:spcPts val="1000"/>
              </a:spcBef>
              <a:spcAft>
                <a:spcPts val="0"/>
              </a:spcAft>
              <a:buNone/>
            </a:pPr>
            <a:r>
              <a:rPr lang="en-US" dirty="0"/>
              <a:t>Dr. </a:t>
            </a:r>
            <a:r>
              <a:rPr lang="en-US" dirty="0" err="1"/>
              <a:t>Mahsa</a:t>
            </a:r>
            <a:r>
              <a:rPr lang="en-US" dirty="0"/>
              <a:t> </a:t>
            </a:r>
            <a:r>
              <a:rPr lang="en-US" dirty="0" err="1"/>
              <a:t>Pourazad</a:t>
            </a:r>
            <a:r>
              <a:rPr lang="en-US" dirty="0"/>
              <a:t>, </a:t>
            </a:r>
          </a:p>
          <a:p>
            <a:pPr lvl="0" algn="ctr">
              <a:spcBef>
                <a:spcPts val="1000"/>
              </a:spcBef>
              <a:spcAft>
                <a:spcPts val="0"/>
              </a:spcAft>
              <a:buNone/>
            </a:pPr>
            <a:r>
              <a:rPr lang="en-US" dirty="0" err="1"/>
              <a:t>Pedram</a:t>
            </a:r>
            <a:r>
              <a:rPr lang="en-US" dirty="0"/>
              <a:t> </a:t>
            </a:r>
            <a:r>
              <a:rPr lang="en-US" dirty="0" err="1"/>
              <a:t>Mohammadi</a:t>
            </a:r>
            <a:r>
              <a:rPr lang="en-US" dirty="0"/>
              <a:t>, </a:t>
            </a:r>
          </a:p>
          <a:p>
            <a:pPr lvl="0" algn="ctr">
              <a:spcBef>
                <a:spcPts val="1000"/>
              </a:spcBef>
              <a:spcAft>
                <a:spcPts val="0"/>
              </a:spcAft>
              <a:buNone/>
            </a:pPr>
            <a:r>
              <a:rPr lang="en-US" dirty="0"/>
              <a:t>Dr. </a:t>
            </a:r>
            <a:r>
              <a:rPr lang="en-US" dirty="0" err="1"/>
              <a:t>Panos</a:t>
            </a:r>
            <a:r>
              <a:rPr lang="en-US" dirty="0"/>
              <a:t> </a:t>
            </a:r>
            <a:r>
              <a:rPr lang="en-US" dirty="0" err="1"/>
              <a:t>Nasiopoulos</a:t>
            </a:r>
            <a:r>
              <a:rPr lang="en-US" dirty="0"/>
              <a:t>, </a:t>
            </a:r>
          </a:p>
          <a:p>
            <a:pPr lvl="0" algn="ctr">
              <a:spcBef>
                <a:spcPts val="1000"/>
              </a:spcBef>
              <a:spcAft>
                <a:spcPts val="0"/>
              </a:spcAft>
              <a:buNone/>
            </a:pPr>
            <a:r>
              <a:rPr lang="en-US" dirty="0"/>
              <a:t>Maryam </a:t>
            </a:r>
            <a:r>
              <a:rPr lang="en-US" dirty="0" err="1"/>
              <a:t>Azimi</a:t>
            </a:r>
            <a:r>
              <a:rPr lang="en-US" dirty="0"/>
              <a:t>, and </a:t>
            </a:r>
          </a:p>
          <a:p>
            <a:pPr lvl="0" algn="ctr">
              <a:spcBef>
                <a:spcPts val="1000"/>
              </a:spcBef>
              <a:spcAft>
                <a:spcPts val="0"/>
              </a:spcAft>
              <a:buNone/>
            </a:pPr>
            <a:r>
              <a:rPr lang="en-US" dirty="0"/>
              <a:t>Stelios </a:t>
            </a:r>
            <a:r>
              <a:rPr lang="en-US" dirty="0" err="1"/>
              <a:t>Ploumis</a:t>
            </a:r>
            <a:r>
              <a:rPr lang="en-US" dirty="0"/>
              <a:t> </a:t>
            </a:r>
          </a:p>
          <a:p>
            <a:pPr lvl="0" algn="just">
              <a:spcBef>
                <a:spcPts val="1000"/>
              </a:spcBef>
              <a:spcAft>
                <a:spcPts val="0"/>
              </a:spcAft>
              <a:buNone/>
            </a:pPr>
            <a:r>
              <a:rPr lang="en-US" dirty="0"/>
              <a:t>for providing us with guidance and help on the project. </a:t>
            </a:r>
            <a:endParaRPr lang="en" dirty="0">
              <a:solidFill>
                <a:srgbClr val="000000"/>
              </a:solidFill>
              <a:latin typeface="Arial"/>
              <a:ea typeface="Arial"/>
              <a:cs typeface="Arial"/>
              <a:sym typeface="Arial"/>
            </a:endParaRPr>
          </a:p>
        </p:txBody>
      </p:sp>
      <p:sp>
        <p:nvSpPr>
          <p:cNvPr id="324" name="Shape 324"/>
          <p:cNvSpPr txBox="1"/>
          <p:nvPr/>
        </p:nvSpPr>
        <p:spPr>
          <a:xfrm>
            <a:off x="3233655" y="-316498"/>
            <a:ext cx="4673100" cy="1792200"/>
          </a:xfrm>
          <a:prstGeom prst="rect">
            <a:avLst/>
          </a:prstGeom>
          <a:noFill/>
          <a:ln>
            <a:noFill/>
          </a:ln>
        </p:spPr>
        <p:txBody>
          <a:bodyPr wrap="square" lIns="91425" tIns="91425" rIns="91425" bIns="91425" anchor="ctr" anchorCtr="0">
            <a:noAutofit/>
          </a:bodyPr>
          <a:lstStyle/>
          <a:p>
            <a:pPr marL="0" lvl="0" indent="0" rtl="0">
              <a:lnSpc>
                <a:spcPct val="115000"/>
              </a:lnSpc>
              <a:spcBef>
                <a:spcPts val="1800"/>
              </a:spcBef>
              <a:spcAft>
                <a:spcPts val="600"/>
              </a:spcAft>
              <a:buNone/>
            </a:pPr>
            <a:r>
              <a:rPr lang="en" sz="3000" dirty="0">
                <a:solidFill>
                  <a:schemeClr val="dk1"/>
                </a:solidFill>
                <a:latin typeface="Roboto"/>
                <a:ea typeface="Roboto"/>
                <a:cs typeface="Roboto"/>
                <a:sym typeface="Roboto"/>
              </a:rPr>
              <a:t>Thank You!</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24300"/>
            <a:ext cx="8520600" cy="607800"/>
          </a:xfrm>
          <a:prstGeom prst="rect">
            <a:avLst/>
          </a:prstGeom>
        </p:spPr>
        <p:txBody>
          <a:bodyPr wrap="square" lIns="91425" tIns="91425" rIns="91425" bIns="91425" anchor="t" anchorCtr="0">
            <a:noAutofit/>
          </a:bodyPr>
          <a:lstStyle/>
          <a:p>
            <a:pPr marL="0" lvl="0" indent="0" rtl="0">
              <a:spcBef>
                <a:spcPts val="0"/>
              </a:spcBef>
              <a:buNone/>
            </a:pPr>
            <a:r>
              <a:rPr lang="en" dirty="0"/>
              <a:t>Existing Work</a:t>
            </a:r>
          </a:p>
        </p:txBody>
      </p:sp>
      <p:sp>
        <p:nvSpPr>
          <p:cNvPr id="107" name="Shape 107"/>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b="1" dirty="0"/>
              <a:t> </a:t>
            </a:r>
            <a:r>
              <a:rPr lang="en" sz="2000" dirty="0"/>
              <a:t>Four iTMO methods  —Akyuz, Banterle, Bist &amp; Meylan</a:t>
            </a:r>
          </a:p>
          <a:p>
            <a:pPr marL="0" lvl="0" indent="0" rtl="0">
              <a:spcBef>
                <a:spcPts val="0"/>
              </a:spcBef>
              <a:spcAft>
                <a:spcPts val="0"/>
              </a:spcAft>
              <a:buNone/>
            </a:pPr>
            <a:endParaRPr b="1" dirty="0"/>
          </a:p>
        </p:txBody>
      </p:sp>
      <p:pic>
        <p:nvPicPr>
          <p:cNvPr id="108" name="Shape 108"/>
          <p:cNvPicPr preferRelativeResize="0"/>
          <p:nvPr/>
        </p:nvPicPr>
        <p:blipFill>
          <a:blip r:embed="rId3">
            <a:alphaModFix/>
          </a:blip>
          <a:stretch>
            <a:fillRect/>
          </a:stretch>
        </p:blipFill>
        <p:spPr>
          <a:xfrm>
            <a:off x="1313161" y="1828800"/>
            <a:ext cx="6027846" cy="1878241"/>
          </a:xfrm>
          <a:prstGeom prst="rect">
            <a:avLst/>
          </a:prstGeom>
          <a:noFill/>
          <a:ln w="12700" cap="flat" cmpd="sng">
            <a:solidFill>
              <a:srgbClr val="000000"/>
            </a:solidFill>
            <a:prstDash val="solid"/>
            <a:miter lim="8000"/>
            <a:headEnd type="none" w="med" len="med"/>
            <a:tailEnd type="none" w="med" len="med"/>
          </a:ln>
        </p:spPr>
      </p:pic>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490250" y="526350"/>
            <a:ext cx="5618700" cy="4090800"/>
          </a:xfrm>
          <a:prstGeom prst="rect">
            <a:avLst/>
          </a:prstGeom>
        </p:spPr>
        <p:txBody>
          <a:bodyPr wrap="square" lIns="91425" tIns="91425" rIns="91425" bIns="91425" anchor="ctr" anchorCtr="0">
            <a:noAutofit/>
          </a:bodyPr>
          <a:lstStyle/>
          <a:p>
            <a:pPr marL="0" lvl="0" indent="0">
              <a:spcBef>
                <a:spcPts val="0"/>
              </a:spcBef>
              <a:buNone/>
            </a:pPr>
            <a:r>
              <a:rPr lang="en"/>
              <a:t>Q&amp;A</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40</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504000" y="113775"/>
            <a:ext cx="5618700" cy="4090800"/>
          </a:xfrm>
          <a:prstGeom prst="rect">
            <a:avLst/>
          </a:prstGeom>
        </p:spPr>
        <p:txBody>
          <a:bodyPr wrap="square" lIns="91425" tIns="91425" rIns="91425" bIns="91425" anchor="ctr" anchorCtr="0">
            <a:noAutofit/>
          </a:bodyPr>
          <a:lstStyle/>
          <a:p>
            <a:pPr marL="0" lvl="0" indent="0">
              <a:spcBef>
                <a:spcPts val="0"/>
              </a:spcBef>
              <a:buNone/>
            </a:pPr>
            <a:endParaRPr/>
          </a:p>
          <a:p>
            <a:pPr marL="0" lvl="0" indent="0" rtl="0">
              <a:spcBef>
                <a:spcPts val="0"/>
              </a:spcBef>
              <a:buNone/>
            </a:pPr>
            <a:r>
              <a:rPr lang="en"/>
              <a:t>iTMO Process &amp; DeltaE </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210775"/>
            <a:ext cx="8520600" cy="607800"/>
          </a:xfrm>
          <a:prstGeom prst="rect">
            <a:avLst/>
          </a:prstGeom>
        </p:spPr>
        <p:txBody>
          <a:bodyPr wrap="square" lIns="91425" tIns="91425" rIns="91425" bIns="91425" anchor="t" anchorCtr="0">
            <a:noAutofit/>
          </a:bodyPr>
          <a:lstStyle/>
          <a:p>
            <a:pPr marL="0" lvl="0" indent="0" rtl="0">
              <a:spcBef>
                <a:spcPts val="0"/>
              </a:spcBef>
              <a:buNone/>
            </a:pPr>
            <a:r>
              <a:rPr lang="en" dirty="0"/>
              <a:t>iTMO Process</a:t>
            </a:r>
          </a:p>
        </p:txBody>
      </p:sp>
      <p:sp>
        <p:nvSpPr>
          <p:cNvPr id="119" name="Shape 119"/>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0" lvl="0" indent="0" algn="just" rtl="0">
              <a:spcBef>
                <a:spcPts val="1000"/>
              </a:spcBef>
              <a:spcAft>
                <a:spcPts val="0"/>
              </a:spcAft>
              <a:buNone/>
            </a:pPr>
            <a:endParaRPr dirty="0">
              <a:solidFill>
                <a:srgbClr val="000000"/>
              </a:solidFill>
            </a:endParaRPr>
          </a:p>
          <a:p>
            <a:pPr marL="0" lvl="0" indent="0" rtl="0">
              <a:lnSpc>
                <a:spcPct val="100000"/>
              </a:lnSpc>
              <a:spcBef>
                <a:spcPts val="0"/>
              </a:spcBef>
              <a:spcAft>
                <a:spcPts val="0"/>
              </a:spcAft>
              <a:buNone/>
            </a:pPr>
            <a:r>
              <a:rPr lang="en" dirty="0">
                <a:solidFill>
                  <a:srgbClr val="000000"/>
                </a:solidFill>
              </a:rPr>
              <a:t>    </a:t>
            </a:r>
          </a:p>
          <a:p>
            <a:pPr marL="0" lvl="0" indent="0" algn="just" rtl="0">
              <a:spcBef>
                <a:spcPts val="1000"/>
              </a:spcBef>
              <a:spcAft>
                <a:spcPts val="0"/>
              </a:spcAft>
              <a:buNone/>
            </a:pPr>
            <a:endParaRPr dirty="0">
              <a:solidFill>
                <a:srgbClr val="000000"/>
              </a:solidFill>
            </a:endParaRPr>
          </a:p>
        </p:txBody>
      </p:sp>
      <p:pic>
        <p:nvPicPr>
          <p:cNvPr id="120" name="Shape 120"/>
          <p:cNvPicPr preferRelativeResize="0"/>
          <p:nvPr/>
        </p:nvPicPr>
        <p:blipFill>
          <a:blip r:embed="rId3">
            <a:alphaModFix/>
          </a:blip>
          <a:stretch>
            <a:fillRect/>
          </a:stretch>
        </p:blipFill>
        <p:spPr>
          <a:xfrm>
            <a:off x="688731" y="1337275"/>
            <a:ext cx="5943600" cy="3124200"/>
          </a:xfrm>
          <a:prstGeom prst="rect">
            <a:avLst/>
          </a:prstGeom>
          <a:noFill/>
          <a:ln w="12700" cap="flat" cmpd="sng">
            <a:solidFill>
              <a:srgbClr val="000000"/>
            </a:solidFill>
            <a:prstDash val="solid"/>
            <a:miter lim="8000"/>
            <a:headEnd type="none" w="med" len="med"/>
            <a:tailEnd type="none" w="med" len="med"/>
          </a:ln>
        </p:spPr>
      </p:pic>
      <p:sp>
        <p:nvSpPr>
          <p:cNvPr id="121" name="Shape 121"/>
          <p:cNvSpPr txBox="1"/>
          <p:nvPr/>
        </p:nvSpPr>
        <p:spPr>
          <a:xfrm>
            <a:off x="468725" y="904375"/>
            <a:ext cx="4318200" cy="239700"/>
          </a:xfrm>
          <a:prstGeom prst="rect">
            <a:avLst/>
          </a:prstGeom>
          <a:noFill/>
          <a:ln>
            <a:noFill/>
          </a:ln>
        </p:spPr>
        <p:txBody>
          <a:bodyPr wrap="square" lIns="91425" tIns="91425" rIns="91425" bIns="91425" anchor="t" anchorCtr="0">
            <a:noAutofit/>
          </a:bodyPr>
          <a:lstStyle/>
          <a:p>
            <a:pPr marL="0" lvl="0" indent="0" algn="l" rtl="0">
              <a:lnSpc>
                <a:spcPct val="115000"/>
              </a:lnSpc>
              <a:spcBef>
                <a:spcPts val="0"/>
              </a:spcBef>
              <a:buNone/>
            </a:pPr>
            <a:r>
              <a:rPr lang="en" sz="1200" b="1" dirty="0"/>
              <a:t>Process chart with iTMO producing HDR image.</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spcBef>
                <a:spcPts val="0"/>
              </a:spcBef>
              <a:buNone/>
            </a:pPr>
            <a:r>
              <a:rPr lang="en"/>
              <a:t>DeltaE</a:t>
            </a:r>
          </a:p>
        </p:txBody>
      </p:sp>
      <p:sp>
        <p:nvSpPr>
          <p:cNvPr id="127" name="Shape 127"/>
          <p:cNvSpPr txBox="1">
            <a:spLocks noGrp="1"/>
          </p:cNvSpPr>
          <p:nvPr>
            <p:ph type="body" idx="1"/>
          </p:nvPr>
        </p:nvSpPr>
        <p:spPr>
          <a:xfrm>
            <a:off x="311700" y="1229875"/>
            <a:ext cx="8520600" cy="3339000"/>
          </a:xfrm>
          <a:prstGeom prst="rect">
            <a:avLst/>
          </a:prstGeom>
        </p:spPr>
        <p:txBody>
          <a:bodyPr wrap="square" lIns="91425" tIns="91425" rIns="91425" bIns="91425" anchor="t" anchorCtr="0">
            <a:noAutofit/>
          </a:bodyPr>
          <a:lstStyle/>
          <a:p>
            <a:pPr marL="0" lvl="0" indent="0" algn="just" rtl="0">
              <a:spcBef>
                <a:spcPts val="1000"/>
              </a:spcBef>
              <a:spcAft>
                <a:spcPts val="0"/>
              </a:spcAft>
              <a:buNone/>
            </a:pPr>
            <a:endParaRPr sz="1400">
              <a:solidFill>
                <a:srgbClr val="000000"/>
              </a:solidFill>
              <a:latin typeface="Arial"/>
              <a:ea typeface="Arial"/>
              <a:cs typeface="Arial"/>
              <a:sym typeface="Arial"/>
            </a:endParaRPr>
          </a:p>
          <a:p>
            <a:pPr marL="0" lvl="0" indent="0" rtl="0">
              <a:lnSpc>
                <a:spcPct val="100000"/>
              </a:lnSpc>
              <a:spcBef>
                <a:spcPts val="0"/>
              </a:spcBef>
              <a:spcAft>
                <a:spcPts val="0"/>
              </a:spcAft>
              <a:buNone/>
            </a:pPr>
            <a:r>
              <a:rPr lang="en" sz="1400">
                <a:solidFill>
                  <a:srgbClr val="000000"/>
                </a:solidFill>
                <a:latin typeface="Arial"/>
                <a:ea typeface="Arial"/>
                <a:cs typeface="Arial"/>
                <a:sym typeface="Arial"/>
              </a:rPr>
              <a:t>    </a:t>
            </a:r>
          </a:p>
          <a:p>
            <a:pPr marL="0" lvl="0" indent="0" algn="just" rtl="0">
              <a:spcBef>
                <a:spcPts val="1000"/>
              </a:spcBef>
              <a:spcAft>
                <a:spcPts val="0"/>
              </a:spcAft>
              <a:buNone/>
            </a:pPr>
            <a:endParaRPr sz="1400">
              <a:solidFill>
                <a:srgbClr val="000000"/>
              </a:solidFill>
              <a:latin typeface="Arial"/>
              <a:ea typeface="Arial"/>
              <a:cs typeface="Arial"/>
              <a:sym typeface="Arial"/>
            </a:endParaRPr>
          </a:p>
        </p:txBody>
      </p:sp>
      <p:sp>
        <p:nvSpPr>
          <p:cNvPr id="128" name="Shape 128"/>
          <p:cNvSpPr txBox="1"/>
          <p:nvPr/>
        </p:nvSpPr>
        <p:spPr>
          <a:xfrm>
            <a:off x="2091950" y="1100925"/>
            <a:ext cx="6404400" cy="329400"/>
          </a:xfrm>
          <a:prstGeom prst="rect">
            <a:avLst/>
          </a:prstGeom>
          <a:noFill/>
          <a:ln>
            <a:noFill/>
          </a:ln>
        </p:spPr>
        <p:txBody>
          <a:bodyPr wrap="square" lIns="91425" tIns="91425" rIns="91425" bIns="91425" anchor="t" anchorCtr="0">
            <a:noAutofit/>
          </a:bodyPr>
          <a:lstStyle/>
          <a:p>
            <a:pPr marL="0" lvl="0" indent="0" algn="just" rtl="0">
              <a:lnSpc>
                <a:spcPct val="115000"/>
              </a:lnSpc>
              <a:spcBef>
                <a:spcPts val="1000"/>
              </a:spcBef>
              <a:buNone/>
            </a:pPr>
            <a:endParaRPr/>
          </a:p>
        </p:txBody>
      </p:sp>
      <p:sp>
        <p:nvSpPr>
          <p:cNvPr id="129" name="Shape 129"/>
          <p:cNvSpPr txBox="1"/>
          <p:nvPr/>
        </p:nvSpPr>
        <p:spPr>
          <a:xfrm>
            <a:off x="2091950" y="2114550"/>
            <a:ext cx="6246600" cy="292500"/>
          </a:xfrm>
          <a:prstGeom prst="rect">
            <a:avLst/>
          </a:prstGeom>
          <a:noFill/>
          <a:ln>
            <a:noFill/>
          </a:ln>
        </p:spPr>
        <p:txBody>
          <a:bodyPr wrap="square" lIns="91425" tIns="91425" rIns="91425" bIns="91425" anchor="t" anchorCtr="0">
            <a:noAutofit/>
          </a:bodyPr>
          <a:lstStyle/>
          <a:p>
            <a:pPr marL="0" lvl="0" indent="0" algn="just" rtl="0">
              <a:lnSpc>
                <a:spcPct val="115000"/>
              </a:lnSpc>
              <a:spcBef>
                <a:spcPts val="1000"/>
              </a:spcBef>
              <a:buNone/>
            </a:pPr>
            <a:endParaRPr/>
          </a:p>
        </p:txBody>
      </p:sp>
      <p:sp>
        <p:nvSpPr>
          <p:cNvPr id="130" name="Shape 130"/>
          <p:cNvSpPr txBox="1"/>
          <p:nvPr/>
        </p:nvSpPr>
        <p:spPr>
          <a:xfrm>
            <a:off x="2091950" y="3422925"/>
            <a:ext cx="5587500" cy="607800"/>
          </a:xfrm>
          <a:prstGeom prst="rect">
            <a:avLst/>
          </a:prstGeom>
          <a:noFill/>
          <a:ln>
            <a:noFill/>
          </a:ln>
        </p:spPr>
        <p:txBody>
          <a:bodyPr wrap="square" lIns="91425" tIns="91425" rIns="91425" bIns="91425" anchor="t" anchorCtr="0">
            <a:noAutofit/>
          </a:bodyPr>
          <a:lstStyle/>
          <a:p>
            <a:pPr marL="0" lvl="0" indent="0" algn="just" rtl="0">
              <a:lnSpc>
                <a:spcPct val="115000"/>
              </a:lnSpc>
              <a:spcBef>
                <a:spcPts val="1000"/>
              </a:spcBef>
              <a:buNone/>
            </a:pPr>
            <a:endParaRPr/>
          </a:p>
        </p:txBody>
      </p:sp>
      <p:pic>
        <p:nvPicPr>
          <p:cNvPr id="131" name="Shape 131"/>
          <p:cNvPicPr preferRelativeResize="0"/>
          <p:nvPr/>
        </p:nvPicPr>
        <p:blipFill>
          <a:blip r:embed="rId3">
            <a:alphaModFix/>
          </a:blip>
          <a:stretch>
            <a:fillRect/>
          </a:stretch>
        </p:blipFill>
        <p:spPr>
          <a:xfrm>
            <a:off x="398675" y="1229875"/>
            <a:ext cx="5322652" cy="962725"/>
          </a:xfrm>
          <a:prstGeom prst="rect">
            <a:avLst/>
          </a:prstGeom>
          <a:noFill/>
          <a:ln>
            <a:noFill/>
          </a:ln>
        </p:spPr>
      </p:pic>
      <p:sp>
        <p:nvSpPr>
          <p:cNvPr id="132" name="Shape 132"/>
          <p:cNvSpPr txBox="1"/>
          <p:nvPr/>
        </p:nvSpPr>
        <p:spPr>
          <a:xfrm>
            <a:off x="576850" y="2412750"/>
            <a:ext cx="5768400" cy="1617900"/>
          </a:xfrm>
          <a:prstGeom prst="rect">
            <a:avLst/>
          </a:prstGeom>
          <a:noFill/>
          <a:ln>
            <a:noFill/>
          </a:ln>
        </p:spPr>
        <p:txBody>
          <a:bodyPr wrap="square" lIns="91425" tIns="91425" rIns="91425" bIns="91425" anchor="t" anchorCtr="0">
            <a:noAutofit/>
          </a:bodyPr>
          <a:lstStyle/>
          <a:p>
            <a:pPr marL="0" lvl="0" indent="0">
              <a:spcBef>
                <a:spcPts val="0"/>
              </a:spcBef>
              <a:buNone/>
            </a:pPr>
            <a:r>
              <a:rPr lang="en" sz="2400"/>
              <a:t>We find out that…</a:t>
            </a:r>
          </a:p>
          <a:p>
            <a:pPr marL="0" lvl="0" indent="0" algn="just">
              <a:spcBef>
                <a:spcPts val="0"/>
              </a:spcBef>
              <a:buNone/>
            </a:pPr>
            <a:r>
              <a:rPr lang="en" sz="1200"/>
              <a:t>For valid comparison, the immediate result of the iTMO or colour correction in form of matrices needs be used for the deltaE calculation. When the resulting matrix that represents the image is saved as .hdr and loaded as a matrix, error is introduced to the calculation.</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90250" y="526350"/>
            <a:ext cx="6857700" cy="4090800"/>
          </a:xfrm>
          <a:prstGeom prst="rect">
            <a:avLst/>
          </a:prstGeom>
        </p:spPr>
        <p:txBody>
          <a:bodyPr wrap="square" lIns="91425" tIns="91425" rIns="91425" bIns="91425" anchor="ctr" anchorCtr="0">
            <a:noAutofit/>
          </a:bodyPr>
          <a:lstStyle/>
          <a:p>
            <a:pPr marL="0" lvl="0" indent="0">
              <a:spcBef>
                <a:spcPts val="0"/>
              </a:spcBef>
              <a:buNone/>
            </a:pPr>
            <a:r>
              <a:rPr lang="en" dirty="0"/>
              <a:t>Colour Correction for iTMO</a:t>
            </a:r>
          </a:p>
        </p:txBody>
      </p:sp>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410000"/>
            <a:ext cx="8520600" cy="607800"/>
          </a:xfrm>
          <a:prstGeom prst="rect">
            <a:avLst/>
          </a:prstGeom>
        </p:spPr>
        <p:txBody>
          <a:bodyPr wrap="square" lIns="91425" tIns="91425" rIns="91425" bIns="91425" anchor="t" anchorCtr="0">
            <a:noAutofit/>
          </a:bodyPr>
          <a:lstStyle/>
          <a:p>
            <a:pPr marL="0" lvl="0" indent="0" rtl="0">
              <a:spcBef>
                <a:spcPts val="0"/>
              </a:spcBef>
              <a:buNone/>
            </a:pPr>
            <a:r>
              <a:rPr lang="en" dirty="0"/>
              <a:t>Color Correction Adjustment</a:t>
            </a:r>
          </a:p>
          <a:p>
            <a:pPr marL="0" lvl="0" indent="0" rtl="0">
              <a:spcBef>
                <a:spcPts val="0"/>
              </a:spcBef>
              <a:buNone/>
            </a:pPr>
            <a:endParaRPr dirty="0"/>
          </a:p>
        </p:txBody>
      </p:sp>
      <p:pic>
        <p:nvPicPr>
          <p:cNvPr id="143" name="Shape 143"/>
          <p:cNvPicPr preferRelativeResize="0"/>
          <p:nvPr/>
        </p:nvPicPr>
        <p:blipFill>
          <a:blip r:embed="rId3">
            <a:alphaModFix/>
          </a:blip>
          <a:stretch>
            <a:fillRect/>
          </a:stretch>
        </p:blipFill>
        <p:spPr>
          <a:xfrm>
            <a:off x="1512251" y="1155074"/>
            <a:ext cx="5943600" cy="3314700"/>
          </a:xfrm>
          <a:prstGeom prst="rect">
            <a:avLst/>
          </a:prstGeom>
          <a:noFill/>
          <a:ln w="12700" cap="flat" cmpd="sng">
            <a:solidFill>
              <a:srgbClr val="000000"/>
            </a:solidFill>
            <a:prstDash val="solid"/>
            <a:miter lim="8000"/>
            <a:headEnd type="none" w="med" len="med"/>
            <a:tailEnd type="none" w="med" len="med"/>
          </a:ln>
        </p:spPr>
      </p:pic>
      <p:sp>
        <p:nvSpPr>
          <p:cNvPr id="2" name="Slide Number Placeholder 1"/>
          <p:cNvSpPr>
            <a:spLocks noGrp="1"/>
          </p:cNvSpPr>
          <p:nvPr>
            <p:ph type="sldNum" idx="12"/>
          </p:nvPr>
        </p:nvSpPr>
        <p:spPr/>
        <p:txBody>
          <a:bodyPr/>
          <a:lstStyle/>
          <a:p>
            <a:pPr marL="0" lvl="0" indent="0">
              <a:spcBef>
                <a:spcPts val="0"/>
              </a:spcBef>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2688</Words>
  <Application>Microsoft Office PowerPoint</Application>
  <PresentationFormat>On-screen Show (16:9)</PresentationFormat>
  <Paragraphs>376</Paragraphs>
  <Slides>40</Slides>
  <Notes>37</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Wingdings</vt:lpstr>
      <vt:lpstr>Roboto</vt:lpstr>
      <vt:lpstr>Calibri</vt:lpstr>
      <vt:lpstr>Arial</vt:lpstr>
      <vt:lpstr>Geometric</vt:lpstr>
      <vt:lpstr>EECE541 Report Presentation</vt:lpstr>
      <vt:lpstr>In this presentation</vt:lpstr>
      <vt:lpstr> Agenda</vt:lpstr>
      <vt:lpstr>Existing Work</vt:lpstr>
      <vt:lpstr> iTMO Process &amp; DeltaE </vt:lpstr>
      <vt:lpstr>iTMO Process</vt:lpstr>
      <vt:lpstr>DeltaE</vt:lpstr>
      <vt:lpstr>Colour Correction for iTMO</vt:lpstr>
      <vt:lpstr>Color Correction Adjustment </vt:lpstr>
      <vt:lpstr>Global Method – Finding alpha </vt:lpstr>
      <vt:lpstr>Color Correction Adjustment </vt:lpstr>
      <vt:lpstr>PowerPoint Presentation</vt:lpstr>
      <vt:lpstr>Global Method – Finding alpha</vt:lpstr>
      <vt:lpstr>Global Method – Finding alpha</vt:lpstr>
      <vt:lpstr>Color Correction Adjustment - Global Method </vt:lpstr>
      <vt:lpstr>Color Correction Adjustment - Local Method </vt:lpstr>
      <vt:lpstr>Color Correction with a local alpha value </vt:lpstr>
      <vt:lpstr>Color region Determination</vt:lpstr>
      <vt:lpstr>Color region Determination</vt:lpstr>
      <vt:lpstr>Visualization of Alpha Map &amp; comparison</vt:lpstr>
      <vt:lpstr>Visualization of Alpha Map</vt:lpstr>
      <vt:lpstr>Comparison between Different Alphas</vt:lpstr>
      <vt:lpstr> Trend of alpha with the change of luminance</vt:lpstr>
      <vt:lpstr> Trend of alpha with the change of luminance</vt:lpstr>
      <vt:lpstr>Our improvements</vt:lpstr>
      <vt:lpstr>PowerPoint Presentation</vt:lpstr>
      <vt:lpstr>Color correction result  </vt:lpstr>
      <vt:lpstr>DeltaE</vt:lpstr>
      <vt:lpstr>Improvement - range of a and b</vt:lpstr>
      <vt:lpstr>Histogram</vt:lpstr>
      <vt:lpstr>Existing problems  </vt:lpstr>
      <vt:lpstr>PowerPoint Presentation</vt:lpstr>
      <vt:lpstr>Color correction result  </vt:lpstr>
      <vt:lpstr>Improvement - range of a and b</vt:lpstr>
      <vt:lpstr>Histogram</vt:lpstr>
      <vt:lpstr>deltaE</vt:lpstr>
      <vt:lpstr> Conclusion </vt:lpstr>
      <vt:lpstr>Conclusion </vt:lpstr>
      <vt:lpstr>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EECE541 Proposal Presentation</dc:title>
  <dc:creator>Chan, Benny</dc:creator>
  <cp:lastModifiedBy>Chan, Benny</cp:lastModifiedBy>
  <cp:revision>18</cp:revision>
  <dcterms:modified xsi:type="dcterms:W3CDTF">2017-12-16T02:47:14Z</dcterms:modified>
</cp:coreProperties>
</file>